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handoutMasterIdLst>
    <p:handoutMasterId r:id="rId18"/>
  </p:handoutMasterIdLst>
  <p:sldIdLst>
    <p:sldId id="257" r:id="rId3"/>
    <p:sldId id="496" r:id="rId5"/>
    <p:sldId id="486" r:id="rId6"/>
    <p:sldId id="487" r:id="rId7"/>
    <p:sldId id="488" r:id="rId8"/>
    <p:sldId id="489" r:id="rId9"/>
    <p:sldId id="490" r:id="rId10"/>
    <p:sldId id="494" r:id="rId11"/>
    <p:sldId id="491" r:id="rId12"/>
    <p:sldId id="493" r:id="rId13"/>
    <p:sldId id="497" r:id="rId14"/>
    <p:sldId id="499" r:id="rId15"/>
    <p:sldId id="501" r:id="rId16"/>
    <p:sldId id="509" r:id="rId17"/>
  </p:sldIdLst>
  <p:sldSz cx="12192000" cy="6858000"/>
  <p:notesSz cx="6735445" cy="98659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4630" autoAdjust="0"/>
    <p:restoredTop sz="94649" autoAdjust="0"/>
  </p:normalViewPr>
  <p:slideViewPr>
    <p:cSldViewPr snapToGrid="0" snapToObjects="1">
      <p:cViewPr varScale="1">
        <p:scale>
          <a:sx n="91" d="100"/>
          <a:sy n="91" d="100"/>
        </p:scale>
        <p:origin x="96" y="324"/>
      </p:cViewPr>
      <p:guideLst>
        <p:guide orient="horz" pos="2126"/>
        <p:guide pos="3911"/>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7714"/>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1" y="0"/>
            <a:ext cx="2918830" cy="495029"/>
          </a:xfrm>
          <a:prstGeom prst="rect">
            <a:avLst/>
          </a:prstGeom>
        </p:spPr>
        <p:txBody>
          <a:bodyPr vert="horz" lIns="90763" tIns="45382" rIns="90763" bIns="45382" rtlCol="0"/>
          <a:lstStyle>
            <a:lvl1pPr algn="l">
              <a:defRPr sz="1200"/>
            </a:lvl1pPr>
          </a:lstStyle>
          <a:p>
            <a:endParaRPr lang="uk-UA"/>
          </a:p>
        </p:txBody>
      </p:sp>
      <p:sp>
        <p:nvSpPr>
          <p:cNvPr id="3" name="Місце для дати 2"/>
          <p:cNvSpPr>
            <a:spLocks noGrp="1"/>
          </p:cNvSpPr>
          <p:nvPr>
            <p:ph type="dt" sz="quarter" idx="1"/>
          </p:nvPr>
        </p:nvSpPr>
        <p:spPr>
          <a:xfrm>
            <a:off x="3815375" y="0"/>
            <a:ext cx="2918830" cy="495029"/>
          </a:xfrm>
          <a:prstGeom prst="rect">
            <a:avLst/>
          </a:prstGeom>
        </p:spPr>
        <p:txBody>
          <a:bodyPr vert="horz" lIns="90763" tIns="45382" rIns="90763" bIns="45382" rtlCol="0"/>
          <a:lstStyle>
            <a:lvl1pPr algn="r">
              <a:defRPr sz="1200"/>
            </a:lvl1pPr>
          </a:lstStyle>
          <a:p>
            <a:fld id="{F1A40DB6-D628-438A-9060-03CD29626704}" type="datetimeFigureOut">
              <a:rPr lang="uk-UA" smtClean="0"/>
            </a:fld>
            <a:endParaRPr lang="uk-UA"/>
          </a:p>
        </p:txBody>
      </p:sp>
      <p:sp>
        <p:nvSpPr>
          <p:cNvPr id="4" name="Місце для нижнього колонтитула 3"/>
          <p:cNvSpPr>
            <a:spLocks noGrp="1"/>
          </p:cNvSpPr>
          <p:nvPr>
            <p:ph type="ftr" sz="quarter" idx="2"/>
          </p:nvPr>
        </p:nvSpPr>
        <p:spPr>
          <a:xfrm>
            <a:off x="1" y="9371286"/>
            <a:ext cx="2918830" cy="495028"/>
          </a:xfrm>
          <a:prstGeom prst="rect">
            <a:avLst/>
          </a:prstGeom>
        </p:spPr>
        <p:txBody>
          <a:bodyPr vert="horz" lIns="90763" tIns="45382" rIns="90763" bIns="45382" rtlCol="0" anchor="b"/>
          <a:lstStyle>
            <a:lvl1pPr algn="l">
              <a:defRPr sz="1200"/>
            </a:lvl1pPr>
          </a:lstStyle>
          <a:p>
            <a:endParaRPr lang="uk-UA"/>
          </a:p>
        </p:txBody>
      </p:sp>
      <p:sp>
        <p:nvSpPr>
          <p:cNvPr id="5" name="Місце для номера слайда 4"/>
          <p:cNvSpPr>
            <a:spLocks noGrp="1"/>
          </p:cNvSpPr>
          <p:nvPr>
            <p:ph type="sldNum" sz="quarter" idx="3"/>
          </p:nvPr>
        </p:nvSpPr>
        <p:spPr>
          <a:xfrm>
            <a:off x="3815375" y="9371286"/>
            <a:ext cx="2918830" cy="495028"/>
          </a:xfrm>
          <a:prstGeom prst="rect">
            <a:avLst/>
          </a:prstGeom>
        </p:spPr>
        <p:txBody>
          <a:bodyPr vert="horz" lIns="90763" tIns="45382" rIns="90763" bIns="45382" rtlCol="0" anchor="b"/>
          <a:lstStyle>
            <a:lvl1pPr algn="r">
              <a:defRPr sz="1200"/>
            </a:lvl1pPr>
          </a:lstStyle>
          <a:p>
            <a:fld id="{F47A7F44-85EF-4ECE-8324-4C1EFC3D278F}" type="slidenum">
              <a:rPr lang="uk-UA" smtClean="0"/>
            </a:fld>
            <a:endParaRPr lang="uk-U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0" cy="495029"/>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815375" y="0"/>
            <a:ext cx="2918830" cy="495029"/>
          </a:xfrm>
          <a:prstGeom prst="rect">
            <a:avLst/>
          </a:prstGeom>
        </p:spPr>
        <p:txBody>
          <a:bodyPr vert="horz" lIns="90763" tIns="45382" rIns="90763" bIns="45382" rtlCol="0"/>
          <a:lstStyle>
            <a:lvl1pPr algn="r">
              <a:defRPr sz="1200"/>
            </a:lvl1pPr>
          </a:lstStyle>
          <a:p>
            <a:fld id="{9E41EA47-D924-E24C-BACD-76826496F4FA}" type="datetimeFigureOut">
              <a:rPr lang="en-US" smtClean="0"/>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0763" tIns="45382" rIns="90763" bIns="45382"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9371286"/>
            <a:ext cx="2918830" cy="495028"/>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815375" y="9371286"/>
            <a:ext cx="2918830" cy="495028"/>
          </a:xfrm>
          <a:prstGeom prst="rect">
            <a:avLst/>
          </a:prstGeom>
        </p:spPr>
        <p:txBody>
          <a:bodyPr vert="horz" lIns="90763" tIns="45382" rIns="90763" bIns="45382" rtlCol="0" anchor="b"/>
          <a:lstStyle>
            <a:lvl1pPr algn="r">
              <a:defRPr sz="1200"/>
            </a:lvl1pPr>
          </a:lstStyle>
          <a:p>
            <a:fld id="{3A676621-A2FB-4B4F-B5A2-A2C59971A5CB}"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3A676621-A2FB-4B4F-B5A2-A2C59971A5CB}" type="slidenum">
              <a:rPr lang="en-US" smtClean="0"/>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3A676621-A2FB-4B4F-B5A2-A2C59971A5CB}" type="slidenum">
              <a:rPr lang="en-US" smtClean="0"/>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мещающий образ слайда 1"/>
          <p:cNvSpPr>
            <a:spLocks noGrp="1" noRot="1" noChangeAspect="1"/>
          </p:cNvSpPr>
          <p:nvPr>
            <p:ph type="sldImg" idx="2"/>
          </p:nvPr>
        </p:nvSpPr>
        <p:spPr/>
      </p:sp>
      <p:sp>
        <p:nvSpPr>
          <p:cNvPr id="3" name="Замещающий текст 2"/>
          <p:cNvSpPr>
            <a:spLocks noGrp="1"/>
          </p:cNvSpPr>
          <p:nvPr>
            <p:ph type="body" idx="3"/>
          </p:nvPr>
        </p:nvSpPr>
        <p:spPr/>
        <p:txBody>
          <a:bodyPr/>
          <a:lstStyle/>
          <a:p>
            <a:endParaRPr lang="ru-RU"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6EEB85FD-61B1-4BD9-9844-CD145EF376DE}"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0E587BA0-964F-4DD0-9EE9-DF916E6390BA}"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8F4D8903-0CD4-4654-B134-55296F1DBB58}"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F66FAF4-5544-4ABC-87BA-44D1B04C52F8}"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C834AE72-132D-4CC2-8B02-A530BEEFA1F2}" type="datetime1">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E6319B23-5525-4DA6-972F-E2F35102B8E0}"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BAF277BD-4C62-4FED-B242-ED47674FBADA}" type="datetime1">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5210EAC9-BF44-4846-8C2B-C07FD6FB75F3}" type="datetime1">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BE9B5-995D-41DE-ABCF-483EF81A4D6B}" type="datetime1">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6D1EDAE1-CE3F-41F1-B5A2-7F4F04522A56}"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A59686A-BDB5-4239-AEEE-FC2536C79262}" type="datetime1">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E7D77-901A-3642-843D-2FAAB87BAC8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06108-FFB7-4594-A211-AC29C22C7568}" type="datetime1">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9E7D77-901A-3642-843D-2FAAB87BAC8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5" name="TextBox 4"/>
          <p:cNvSpPr txBox="1"/>
          <p:nvPr/>
        </p:nvSpPr>
        <p:spPr>
          <a:xfrm>
            <a:off x="619362" y="1838400"/>
            <a:ext cx="11036610" cy="3129062"/>
          </a:xfrm>
          <a:prstGeom prst="rect">
            <a:avLst/>
          </a:prstGeom>
          <a:noFill/>
        </p:spPr>
        <p:txBody>
          <a:bodyPr wrap="square" rtlCol="0">
            <a:spAutoFit/>
          </a:bodyPr>
          <a:lstStyle/>
          <a:p>
            <a:r>
              <a:rPr lang="uk-UA" sz="3600" b="1" dirty="0">
                <a:solidFill>
                  <a:schemeClr val="bg1"/>
                </a:solidFill>
                <a:cs typeface="Times New Roman" panose="02020603050405020304" pitchFamily="18" charset="0"/>
              </a:rPr>
              <a:t>Про затвердження Правил прийому до </a:t>
            </a:r>
            <a:r>
              <a:rPr lang="uk-UA" sz="3600" b="1" dirty="0" smtClean="0">
                <a:solidFill>
                  <a:schemeClr val="bg1"/>
                </a:solidFill>
                <a:cs typeface="Times New Roman" panose="02020603050405020304" pitchFamily="18" charset="0"/>
              </a:rPr>
              <a:t>Приватного </a:t>
            </a:r>
            <a:r>
              <a:rPr lang="uk-UA" sz="3600" b="1" dirty="0">
                <a:solidFill>
                  <a:schemeClr val="bg1"/>
                </a:solidFill>
                <a:cs typeface="Times New Roman" panose="02020603050405020304" pitchFamily="18" charset="0"/>
              </a:rPr>
              <a:t>акціонерного товариства </a:t>
            </a:r>
            <a:r>
              <a:rPr lang="uk-UA" sz="3600" b="1" dirty="0" smtClean="0">
                <a:solidFill>
                  <a:schemeClr val="bg1"/>
                </a:solidFill>
                <a:cs typeface="Times New Roman" panose="02020603050405020304" pitchFamily="18" charset="0"/>
              </a:rPr>
              <a:t>«</a:t>
            </a:r>
            <a:r>
              <a:rPr lang="uk-UA" sz="3600" b="1" dirty="0">
                <a:solidFill>
                  <a:schemeClr val="bg1"/>
                </a:solidFill>
                <a:cs typeface="Times New Roman" panose="02020603050405020304" pitchFamily="18" charset="0"/>
              </a:rPr>
              <a:t>Вищий навчальний заклад </a:t>
            </a:r>
            <a:endParaRPr lang="uk-UA" sz="3600" b="1" dirty="0">
              <a:solidFill>
                <a:schemeClr val="bg1"/>
              </a:solidFill>
              <a:cs typeface="Times New Roman" panose="02020603050405020304" pitchFamily="18" charset="0"/>
            </a:endParaRPr>
          </a:p>
          <a:p>
            <a:r>
              <a:rPr lang="uk-UA" sz="3600" b="1" dirty="0">
                <a:solidFill>
                  <a:schemeClr val="bg1"/>
                </a:solidFill>
                <a:cs typeface="Times New Roman" panose="02020603050405020304" pitchFamily="18" charset="0"/>
              </a:rPr>
              <a:t>«Міжрегіональна Академія управління персоналом» </a:t>
            </a:r>
            <a:br>
              <a:rPr lang="uk-UA" sz="3600" b="1" dirty="0" smtClean="0">
                <a:solidFill>
                  <a:schemeClr val="bg1"/>
                </a:solidFill>
                <a:cs typeface="Times New Roman" panose="02020603050405020304" pitchFamily="18" charset="0"/>
              </a:rPr>
            </a:br>
            <a:r>
              <a:rPr lang="uk-UA" sz="3600" b="1" dirty="0" smtClean="0">
                <a:solidFill>
                  <a:schemeClr val="bg1"/>
                </a:solidFill>
                <a:cs typeface="Times New Roman" panose="02020603050405020304" pitchFamily="18" charset="0"/>
              </a:rPr>
              <a:t>в 2023 </a:t>
            </a:r>
            <a:r>
              <a:rPr lang="uk-UA" sz="3600" b="1" dirty="0">
                <a:solidFill>
                  <a:schemeClr val="bg1"/>
                </a:solidFill>
                <a:cs typeface="Times New Roman" panose="02020603050405020304" pitchFamily="18" charset="0"/>
              </a:rPr>
              <a:t>році</a:t>
            </a:r>
            <a:endParaRPr lang="uk-UA" sz="3600" b="1" dirty="0">
              <a:solidFill>
                <a:schemeClr val="bg1"/>
              </a:solidFill>
              <a:cs typeface="Times New Roman" panose="02020603050405020304" pitchFamily="18" charset="0"/>
            </a:endParaRPr>
          </a:p>
          <a:p>
            <a:pPr algn="ctr"/>
            <a:endParaRPr lang="uk-UA" sz="8000" b="1" baseline="30000" dirty="0">
              <a:solidFill>
                <a:schemeClr val="bg1"/>
              </a:solidFill>
              <a:latin typeface="Arial Black" panose="020B0A04020102020204" pitchFamily="34" charset="0"/>
              <a:cs typeface="Arial" panose="020B0604020202020204" pitchFamily="34" charset="0"/>
            </a:endParaRPr>
          </a:p>
        </p:txBody>
      </p:sp>
      <p:sp>
        <p:nvSpPr>
          <p:cNvPr id="2" name="Місце для номера слайда 1"/>
          <p:cNvSpPr>
            <a:spLocks noGrp="1"/>
          </p:cNvSpPr>
          <p:nvPr>
            <p:ph type="sldNum" sz="quarter" idx="12"/>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11503151" y="6380210"/>
            <a:ext cx="688847" cy="477790"/>
          </a:xfrm>
        </p:spPr>
        <p:txBody>
          <a:bodyPr/>
          <a:lstStyle/>
          <a:p>
            <a:pPr algn="l"/>
            <a:r>
              <a:rPr lang="uk-UA" altLang="en-US" sz="2000" b="1" smtClean="0"/>
              <a:t>9</a:t>
            </a:r>
            <a:endParaRPr lang="uk-UA" altLang="en-US" sz="2000" b="1" dirty="0" smtClean="0"/>
          </a:p>
        </p:txBody>
      </p:sp>
      <p:sp>
        <p:nvSpPr>
          <p:cNvPr id="3" name="TextBox 2"/>
          <p:cNvSpPr txBox="1"/>
          <p:nvPr/>
        </p:nvSpPr>
        <p:spPr>
          <a:xfrm>
            <a:off x="0" y="1116"/>
            <a:ext cx="12191999" cy="923330"/>
          </a:xfrm>
          <a:prstGeom prst="rect">
            <a:avLst/>
          </a:prstGeom>
          <a:solidFill>
            <a:srgbClr val="FFC000"/>
          </a:solidFill>
        </p:spPr>
        <p:txBody>
          <a:bodyPr wrap="square" rtlCol="0">
            <a:spAutoFit/>
          </a:bodyPr>
          <a:lstStyle/>
          <a:p>
            <a:pPr algn="ctr"/>
            <a:r>
              <a:rPr lang="uk-UA" dirty="0"/>
              <a:t>Прийом заяв і документів, фахові випробування, конкурсний відбір та зарахування на навчання за рахунок видатків </a:t>
            </a:r>
            <a:r>
              <a:rPr lang="uk-UA" b="1" dirty="0"/>
              <a:t>державного бюджету (державне замовлення</a:t>
            </a:r>
            <a:r>
              <a:rPr lang="uk-UA" dirty="0"/>
              <a:t>) вступників на основі ПСЗО, на основі НРК5 </a:t>
            </a:r>
            <a:r>
              <a:rPr lang="uk-UA" dirty="0" smtClean="0"/>
              <a:t>для здобуття ступеня бакалавра та </a:t>
            </a:r>
            <a:r>
              <a:rPr lang="uk-UA" dirty="0"/>
              <a:t>на основі НРК6 для здобуття ступеня магістра</a:t>
            </a:r>
            <a:endParaRPr lang="ru-RU" b="1" baseline="30000" dirty="0">
              <a:latin typeface="Arial Narrow" panose="020B0606020202030204" pitchFamily="34" charset="0"/>
              <a:cs typeface="Arial" panose="020B0604020202020204" pitchFamily="34" charset="0"/>
            </a:endParaRPr>
          </a:p>
        </p:txBody>
      </p:sp>
      <p:graphicFrame>
        <p:nvGraphicFramePr>
          <p:cNvPr id="5" name="Таблица 4"/>
          <p:cNvGraphicFramePr>
            <a:graphicFrameLocks noGrp="1"/>
          </p:cNvGraphicFramePr>
          <p:nvPr/>
        </p:nvGraphicFramePr>
        <p:xfrm>
          <a:off x="2039008" y="1066522"/>
          <a:ext cx="8387254" cy="5398132"/>
        </p:xfrm>
        <a:graphic>
          <a:graphicData uri="http://schemas.openxmlformats.org/drawingml/2006/table">
            <a:tbl>
              <a:tblPr>
                <a:tableStyleId>{5C22544A-7EE6-4342-B048-85BDC9FD1C3A}</a:tableStyleId>
              </a:tblPr>
              <a:tblGrid>
                <a:gridCol w="3199480"/>
                <a:gridCol w="2767843"/>
                <a:gridCol w="2419931"/>
              </a:tblGrid>
              <a:tr h="436457">
                <a:tc rowSpan="2">
                  <a:txBody>
                    <a:bodyPr/>
                    <a:lstStyle/>
                    <a:p>
                      <a:pPr algn="ctr">
                        <a:spcAft>
                          <a:spcPts val="0"/>
                        </a:spcAft>
                      </a:pPr>
                      <a:r>
                        <a:rPr lang="uk-UA" sz="1400" dirty="0">
                          <a:effectLst/>
                        </a:rPr>
                        <a:t> </a:t>
                      </a:r>
                      <a:endParaRPr lang="ru-RU" sz="1400" dirty="0">
                        <a:effectLst/>
                      </a:endParaRPr>
                    </a:p>
                    <a:p>
                      <a:pPr algn="ctr">
                        <a:spcAft>
                          <a:spcPts val="0"/>
                        </a:spcAft>
                      </a:pPr>
                      <a:r>
                        <a:rPr lang="uk-UA" sz="1400" dirty="0">
                          <a:effectLst/>
                        </a:rPr>
                        <a:t>Етапи вступної компанії</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spcAft>
                          <a:spcPts val="0"/>
                        </a:spcAft>
                      </a:pPr>
                      <a:r>
                        <a:rPr lang="uk-UA" sz="1400" dirty="0">
                          <a:effectLst/>
                        </a:rPr>
                        <a:t>Денна, </a:t>
                      </a:r>
                      <a:r>
                        <a:rPr lang="uk-UA" sz="1400" dirty="0" smtClean="0">
                          <a:effectLst/>
                        </a:rPr>
                        <a:t>заочна  </a:t>
                      </a:r>
                      <a:r>
                        <a:rPr lang="uk-UA" sz="1400" dirty="0">
                          <a:effectLst/>
                        </a:rPr>
                        <a:t>форми навчання</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cPr/>
                </a:tc>
              </a:tr>
              <a:tr h="1185289">
                <a:tc vMerge="1">
                  <a:tcPr/>
                </a:tc>
                <a:tc>
                  <a:txBody>
                    <a:bodyPr/>
                    <a:lstStyle/>
                    <a:p>
                      <a:pPr algn="ctr">
                        <a:spcAft>
                          <a:spcPts val="0"/>
                        </a:spcAft>
                      </a:pPr>
                      <a:r>
                        <a:rPr lang="uk-UA" sz="1400" dirty="0">
                          <a:effectLst/>
                        </a:rPr>
                        <a:t>На основі повної загальної середньої (ПСЗО), на основі ОКР молодшого спеціаліста, ОПС фаховий молодший бакалавр (НРК5)</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На основі бакалавра (НРК6)</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48615">
                <a:tc>
                  <a:txBody>
                    <a:bodyPr/>
                    <a:lstStyle/>
                    <a:p>
                      <a:pPr algn="just">
                        <a:spcAft>
                          <a:spcPts val="0"/>
                        </a:spcAft>
                      </a:pPr>
                      <a:r>
                        <a:rPr lang="uk-UA" sz="1400" dirty="0">
                          <a:effectLst/>
                        </a:rPr>
                        <a:t>Реєстрація заяв на участь у співбесідах та творчих конкурсах</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з 03 липня </a:t>
                      </a:r>
                      <a:endParaRPr lang="ru-RU" sz="1400" dirty="0">
                        <a:effectLst/>
                      </a:endParaRPr>
                    </a:p>
                    <a:p>
                      <a:pPr algn="ctr">
                        <a:spcAft>
                          <a:spcPts val="0"/>
                        </a:spcAft>
                      </a:pPr>
                      <a:r>
                        <a:rPr lang="uk-UA" sz="1400" dirty="0">
                          <a:effectLst/>
                        </a:rPr>
                        <a:t>до 18:00 </a:t>
                      </a:r>
                      <a:endParaRPr lang="ru-RU" sz="1400" dirty="0">
                        <a:effectLst/>
                      </a:endParaRPr>
                    </a:p>
                    <a:p>
                      <a:pPr algn="ctr">
                        <a:spcAft>
                          <a:spcPts val="0"/>
                        </a:spcAft>
                      </a:pPr>
                      <a:r>
                        <a:rPr lang="uk-UA" sz="1400" dirty="0">
                          <a:effectLst/>
                        </a:rPr>
                        <a:t>10 липня 2023 року</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2455">
                <a:tc>
                  <a:txBody>
                    <a:bodyPr/>
                    <a:lstStyle/>
                    <a:p>
                      <a:pPr algn="l">
                        <a:spcAft>
                          <a:spcPts val="0"/>
                        </a:spcAft>
                      </a:pPr>
                      <a:r>
                        <a:rPr lang="uk-UA" sz="1400">
                          <a:effectLst/>
                        </a:rPr>
                        <a:t>Початок прийому заяв та документів</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19 липня 2023 року</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31 липня 2023 року</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93986">
                <a:tc>
                  <a:txBody>
                    <a:bodyPr/>
                    <a:lstStyle/>
                    <a:p>
                      <a:pPr algn="l">
                        <a:spcAft>
                          <a:spcPts val="0"/>
                        </a:spcAft>
                      </a:pPr>
                      <a:r>
                        <a:rPr lang="uk-UA" sz="1400">
                          <a:effectLst/>
                        </a:rPr>
                        <a:t>Закінчення прийому заяв та документів </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1590" algn="ctr">
                        <a:spcAft>
                          <a:spcPts val="0"/>
                        </a:spcAft>
                      </a:pPr>
                      <a:r>
                        <a:rPr lang="uk-UA" sz="1400" dirty="0">
                          <a:effectLst/>
                        </a:rPr>
                        <a:t>до 1</a:t>
                      </a:r>
                      <a:r>
                        <a:rPr lang="en-US" sz="1400" dirty="0">
                          <a:effectLst/>
                        </a:rPr>
                        <a:t>7</a:t>
                      </a:r>
                      <a:r>
                        <a:rPr lang="uk-UA" sz="1400" dirty="0">
                          <a:effectLst/>
                        </a:rPr>
                        <a:t>.00</a:t>
                      </a:r>
                      <a:endParaRPr lang="ru-RU" sz="1400" dirty="0">
                        <a:effectLst/>
                      </a:endParaRPr>
                    </a:p>
                    <a:p>
                      <a:pPr marL="22860" indent="-1270" algn="ctr">
                        <a:spcAft>
                          <a:spcPts val="0"/>
                        </a:spcAft>
                      </a:pPr>
                      <a:r>
                        <a:rPr lang="uk-UA" sz="1400" dirty="0">
                          <a:effectLst/>
                        </a:rPr>
                        <a:t>31 липня 2023 року</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21 серпня 2023 року</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7981">
                <a:tc>
                  <a:txBody>
                    <a:bodyPr/>
                    <a:lstStyle/>
                    <a:p>
                      <a:pPr algn="l">
                        <a:spcAft>
                          <a:spcPts val="0"/>
                        </a:spcAft>
                      </a:pPr>
                      <a:r>
                        <a:rPr lang="uk-UA" sz="1400" dirty="0">
                          <a:effectLst/>
                        </a:rPr>
                        <a:t>Строки проведення Академією вступних випробувань</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1590" algn="ctr">
                        <a:spcAft>
                          <a:spcPts val="0"/>
                        </a:spcAft>
                      </a:pPr>
                      <a:r>
                        <a:rPr lang="uk-UA" sz="1400">
                          <a:effectLst/>
                        </a:rPr>
                        <a:t>07 – 18  липня</a:t>
                      </a:r>
                      <a:endParaRPr lang="ru-RU" sz="1400">
                        <a:effectLst/>
                      </a:endParaRPr>
                    </a:p>
                    <a:p>
                      <a:pPr algn="ctr">
                        <a:spcAft>
                          <a:spcPts val="0"/>
                        </a:spcAft>
                      </a:pPr>
                      <a:r>
                        <a:rPr lang="uk-UA" sz="1400">
                          <a:effectLst/>
                        </a:rPr>
                        <a:t>2023 року*</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17-28  липня</a:t>
                      </a:r>
                      <a:endParaRPr lang="ru-RU" sz="1400" dirty="0">
                        <a:effectLst/>
                      </a:endParaRPr>
                    </a:p>
                    <a:p>
                      <a:pPr indent="21590" algn="ctr">
                        <a:spcAft>
                          <a:spcPts val="0"/>
                        </a:spcAft>
                      </a:pPr>
                      <a:r>
                        <a:rPr lang="uk-UA" sz="1400" dirty="0">
                          <a:effectLst/>
                        </a:rPr>
                        <a:t>2023 року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7981">
                <a:tc>
                  <a:txBody>
                    <a:bodyPr/>
                    <a:lstStyle/>
                    <a:p>
                      <a:pPr algn="l">
                        <a:spcAft>
                          <a:spcPts val="0"/>
                        </a:spcAft>
                      </a:pPr>
                      <a:r>
                        <a:rPr lang="uk-UA" sz="1400">
                          <a:effectLst/>
                        </a:rPr>
                        <a:t>Термін оприлюднення рейтингового списку вступників</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a:effectLst/>
                        </a:rPr>
                        <a:t>до 12</a:t>
                      </a:r>
                      <a:r>
                        <a:rPr lang="ru-RU" sz="1400">
                          <a:effectLst/>
                        </a:rPr>
                        <a:t>.00</a:t>
                      </a:r>
                      <a:endParaRPr lang="ru-RU" sz="1400">
                        <a:effectLst/>
                      </a:endParaRPr>
                    </a:p>
                    <a:p>
                      <a:pPr algn="ctr">
                        <a:spcAft>
                          <a:spcPts val="0"/>
                        </a:spcAft>
                      </a:pPr>
                      <a:r>
                        <a:rPr lang="uk-UA" sz="1400">
                          <a:effectLst/>
                        </a:rPr>
                        <a:t>05.08.2023</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до 15</a:t>
                      </a:r>
                      <a:r>
                        <a:rPr lang="en-US" sz="1400" dirty="0">
                          <a:effectLst/>
                        </a:rPr>
                        <a:t>.00</a:t>
                      </a:r>
                      <a:endParaRPr lang="ru-RU" sz="1400" dirty="0">
                        <a:effectLst/>
                      </a:endParaRPr>
                    </a:p>
                    <a:p>
                      <a:pPr algn="ctr">
                        <a:spcAft>
                          <a:spcPts val="0"/>
                        </a:spcAft>
                      </a:pPr>
                      <a:r>
                        <a:rPr lang="uk-UA" sz="1400" dirty="0">
                          <a:effectLst/>
                        </a:rPr>
                        <a:t>26.08.2023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8648">
                <a:tc>
                  <a:txBody>
                    <a:bodyPr/>
                    <a:lstStyle/>
                    <a:p>
                      <a:pPr algn="just">
                        <a:spcAft>
                          <a:spcPts val="0"/>
                        </a:spcAft>
                      </a:pPr>
                      <a:r>
                        <a:rPr lang="uk-UA" sz="1400" dirty="0">
                          <a:effectLst/>
                          <a:sym typeface="+mn-ea"/>
                        </a:rPr>
                        <a:t>Виконання вимог до зарахування </a:t>
                      </a:r>
                      <a:r>
                        <a:rPr lang="en-US" sz="1400">
                          <a:latin typeface="Times New Roman" panose="02020603050405020304" pitchFamily="18" charset="0"/>
                          <a:cs typeface="Times New Roman" panose="02020603050405020304" pitchFamily="18" charset="0"/>
                          <a:sym typeface="+mn-ea"/>
                        </a:rPr>
                        <a:t>(</a:t>
                      </a:r>
                      <a:r>
                        <a:rPr lang="uk-UA" sz="1400" dirty="0">
                          <a:effectLst/>
                          <a:sym typeface="+mn-ea"/>
                        </a:rPr>
                        <a:t>пункт 6 розділу V</a:t>
                      </a:r>
                      <a:r>
                        <a:rPr lang="en-US" sz="1400">
                          <a:latin typeface="Times New Roman" panose="02020603050405020304" pitchFamily="18" charset="0"/>
                          <a:cs typeface="Times New Roman" panose="02020603050405020304" pitchFamily="18" charset="0"/>
                          <a:sym typeface="+mn-ea"/>
                        </a:rPr>
                        <a:t>, </a:t>
                      </a:r>
                      <a:r>
                        <a:rPr lang="uk-UA" sz="1400" dirty="0">
                          <a:effectLst/>
                          <a:sym typeface="+mn-ea"/>
                        </a:rPr>
                        <a:t>розділ ІХ цих Правил</a:t>
                      </a:r>
                      <a:r>
                        <a:rPr lang="en-US" sz="1400">
                          <a:latin typeface="Times New Roman" panose="02020603050405020304" pitchFamily="18" charset="0"/>
                          <a:cs typeface="Times New Roman" panose="02020603050405020304" pitchFamily="18" charset="0"/>
                          <a:sym typeface="+mn-ea"/>
                        </a:rPr>
                        <a:t>)</a:t>
                      </a:r>
                      <a:endParaRPr lang="ru-RU" sz="1400" kern="1200" dirty="0" smtClean="0">
                        <a:solidFill>
                          <a:schemeClr val="dk1"/>
                        </a:solidFill>
                        <a:effectLst/>
                        <a:latin typeface="+mn-lt"/>
                        <a:ea typeface="+mn-ea"/>
                        <a:cs typeface="+mn-cs"/>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a:effectLst/>
                        </a:rPr>
                        <a:t>до 15</a:t>
                      </a:r>
                      <a:r>
                        <a:rPr lang="en-US" sz="1400">
                          <a:effectLst/>
                        </a:rPr>
                        <a:t>.00</a:t>
                      </a:r>
                      <a:endParaRPr lang="ru-RU" sz="1400">
                        <a:effectLst/>
                      </a:endParaRPr>
                    </a:p>
                    <a:p>
                      <a:pPr algn="ctr">
                        <a:spcAft>
                          <a:spcPts val="0"/>
                        </a:spcAft>
                      </a:pPr>
                      <a:r>
                        <a:rPr lang="uk-UA" sz="1400">
                          <a:effectLst/>
                        </a:rPr>
                        <a:t>08.08.2023</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до 15</a:t>
                      </a:r>
                      <a:r>
                        <a:rPr lang="en-US" sz="1400" dirty="0">
                          <a:effectLst/>
                        </a:rPr>
                        <a:t>.00</a:t>
                      </a:r>
                      <a:endParaRPr lang="ru-RU" sz="1400" dirty="0">
                        <a:effectLst/>
                      </a:endParaRPr>
                    </a:p>
                    <a:p>
                      <a:pPr algn="ctr">
                        <a:spcAft>
                          <a:spcPts val="0"/>
                        </a:spcAft>
                      </a:pPr>
                      <a:r>
                        <a:rPr lang="uk-UA" sz="1400" dirty="0">
                          <a:effectLst/>
                        </a:rPr>
                        <a:t>29.08.2023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8654">
                <a:tc>
                  <a:txBody>
                    <a:bodyPr/>
                    <a:lstStyle/>
                    <a:p>
                      <a:pPr algn="l">
                        <a:spcAft>
                          <a:spcPts val="0"/>
                        </a:spcAft>
                      </a:pPr>
                      <a:r>
                        <a:rPr lang="uk-UA" sz="1400">
                          <a:effectLst/>
                        </a:rPr>
                        <a:t>Терміни зарахування вступників</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a:effectLst/>
                        </a:rPr>
                        <a:t>10 серпня </a:t>
                      </a:r>
                      <a:endParaRPr lang="ru-RU" sz="1400">
                        <a:effectLst/>
                      </a:endParaRPr>
                    </a:p>
                    <a:p>
                      <a:pPr algn="ctr">
                        <a:spcAft>
                          <a:spcPts val="0"/>
                        </a:spcAft>
                      </a:pPr>
                      <a:r>
                        <a:rPr lang="uk-UA" sz="1400">
                          <a:effectLst/>
                        </a:rPr>
                        <a:t>2023 року</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uk-UA" sz="1400" dirty="0">
                          <a:effectLst/>
                        </a:rPr>
                        <a:t>31 серпня </a:t>
                      </a:r>
                      <a:endParaRPr lang="ru-RU" sz="1400" dirty="0">
                        <a:effectLst/>
                      </a:endParaRPr>
                    </a:p>
                    <a:p>
                      <a:pPr algn="ctr">
                        <a:spcAft>
                          <a:spcPts val="0"/>
                        </a:spcAft>
                      </a:pPr>
                      <a:r>
                        <a:rPr lang="uk-UA" sz="1400" dirty="0">
                          <a:effectLst/>
                        </a:rPr>
                        <a:t>2023 року</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7046" marR="5704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r>
              <a:rPr lang="uk-UA" altLang="en-US" sz="2000" b="1" smtClean="0"/>
              <a:t>10</a:t>
            </a:r>
            <a:endParaRPr lang="uk-UA" altLang="en-US" sz="2000" b="1" smtClean="0"/>
          </a:p>
        </p:txBody>
      </p:sp>
      <p:sp>
        <p:nvSpPr>
          <p:cNvPr id="3" name="TextBox 2"/>
          <p:cNvSpPr txBox="1"/>
          <p:nvPr/>
        </p:nvSpPr>
        <p:spPr>
          <a:xfrm>
            <a:off x="0" y="7106"/>
            <a:ext cx="12191999" cy="584775"/>
          </a:xfrm>
          <a:prstGeom prst="rect">
            <a:avLst/>
          </a:prstGeom>
          <a:solidFill>
            <a:srgbClr val="FFC000"/>
          </a:solidFill>
        </p:spPr>
        <p:txBody>
          <a:bodyPr wrap="square" rtlCol="0">
            <a:spAutoFit/>
          </a:bodyPr>
          <a:lstStyle/>
          <a:p>
            <a:pPr algn="ctr"/>
            <a:r>
              <a:rPr lang="uk-UA" sz="3200" dirty="0" smtClean="0"/>
              <a:t>ПОДАЧА </a:t>
            </a:r>
            <a:r>
              <a:rPr lang="uk-UA" sz="3200" b="1" dirty="0" smtClean="0"/>
              <a:t>ЗАЯВ </a:t>
            </a:r>
            <a:r>
              <a:rPr lang="uk-UA" sz="3200" dirty="0" smtClean="0"/>
              <a:t>ВСТУПНИКАМИ </a:t>
            </a:r>
            <a:r>
              <a:rPr lang="uk-UA" sz="3200" b="1" dirty="0" smtClean="0"/>
              <a:t>ДО АКАДЕМІЇ</a:t>
            </a:r>
            <a:endParaRPr lang="ru-RU" sz="3200" baseline="30000" dirty="0">
              <a:latin typeface="Arial Narrow" panose="020B0606020202030204" pitchFamily="34" charset="0"/>
              <a:cs typeface="Arial" panose="020B0604020202020204" pitchFamily="34" charset="0"/>
            </a:endParaRPr>
          </a:p>
        </p:txBody>
      </p:sp>
      <p:sp>
        <p:nvSpPr>
          <p:cNvPr id="4" name="TextBox 3"/>
          <p:cNvSpPr txBox="1"/>
          <p:nvPr/>
        </p:nvSpPr>
        <p:spPr>
          <a:xfrm>
            <a:off x="714899" y="2124628"/>
            <a:ext cx="10922925" cy="3477875"/>
          </a:xfrm>
          <a:prstGeom prst="rect">
            <a:avLst/>
          </a:prstGeom>
          <a:noFill/>
        </p:spPr>
        <p:txBody>
          <a:bodyPr wrap="square" rtlCol="0">
            <a:spAutoFit/>
          </a:bodyPr>
          <a:lstStyle/>
          <a:p>
            <a:r>
              <a:rPr lang="uk-UA" sz="2000" b="1" dirty="0" smtClean="0"/>
              <a:t>крім випадків подають тільки у паперовій формі:</a:t>
            </a:r>
            <a:endParaRPr lang="uk-UA" sz="2000" b="1" dirty="0" smtClean="0"/>
          </a:p>
          <a:p>
            <a:pPr algn="just">
              <a:buFont typeface="Wingdings" panose="05000000000000000000" pitchFamily="2" charset="2"/>
              <a:buChar char="q"/>
            </a:pPr>
            <a:r>
              <a:rPr lang="uk-UA" sz="2000" dirty="0"/>
              <a:t>у разі подання документів іноземцями та особами без громадянства, крім осіб з посвідкою про постійне проживання в Україні;</a:t>
            </a:r>
            <a:endParaRPr lang="uk-UA" sz="2000" dirty="0"/>
          </a:p>
          <a:p>
            <a:pPr>
              <a:buFont typeface="Wingdings" panose="05000000000000000000" pitchFamily="2" charset="2"/>
              <a:buChar char="q"/>
            </a:pPr>
            <a:r>
              <a:rPr lang="uk-UA" sz="2000" dirty="0" smtClean="0"/>
              <a:t>у разі подання іноземного документа про освіту;</a:t>
            </a:r>
            <a:endParaRPr lang="uk-UA" sz="2000" dirty="0" smtClean="0"/>
          </a:p>
          <a:p>
            <a:pPr algn="just">
              <a:buFont typeface="Wingdings" panose="05000000000000000000" pitchFamily="2" charset="2"/>
              <a:buChar char="q"/>
            </a:pPr>
            <a:r>
              <a:rPr lang="uk-UA" sz="2000" dirty="0"/>
              <a:t>у разі подання документа про раніше здобуту освіту, виданого до запровадження </a:t>
            </a:r>
            <a:r>
              <a:rPr lang="uk-UA" sz="2000" dirty="0" err="1"/>
              <a:t>фотополімерних</a:t>
            </a:r>
            <a:r>
              <a:rPr lang="uk-UA" sz="2000" dirty="0"/>
              <a:t> технологій їх виготовлення</a:t>
            </a:r>
            <a:r>
              <a:rPr lang="uk-UA" sz="2000" dirty="0" smtClean="0"/>
              <a:t>;</a:t>
            </a:r>
            <a:endParaRPr lang="uk-UA" sz="2000" dirty="0" smtClean="0"/>
          </a:p>
          <a:p>
            <a:pPr algn="just">
              <a:buFont typeface="Wingdings" panose="05000000000000000000" pitchFamily="2" charset="2"/>
              <a:buChar char="q"/>
            </a:pPr>
            <a:r>
              <a:rPr lang="uk-UA" sz="2000" dirty="0"/>
              <a:t>у разі подання заяви на вступ до або після встановлених цими Правилами строків роботи електронних кабінетів вступників</a:t>
            </a:r>
            <a:r>
              <a:rPr lang="uk-UA" sz="2000" dirty="0" smtClean="0"/>
              <a:t>;</a:t>
            </a:r>
            <a:endParaRPr lang="uk-UA" sz="2000" dirty="0" smtClean="0"/>
          </a:p>
          <a:p>
            <a:pPr algn="just">
              <a:buFont typeface="Wingdings" panose="05000000000000000000" pitchFamily="2" charset="2"/>
              <a:buChar char="q"/>
            </a:pPr>
            <a:r>
              <a:rPr lang="uk-UA" sz="2000" dirty="0"/>
              <a:t>у разі неможливості зареєструвати особистий електронний кабінет вступника або подати заяву в електронному вигляді з інших причин, що підтверджено довідкою приймальної комісії закладу вищої освіти</a:t>
            </a:r>
            <a:r>
              <a:rPr lang="uk-UA" sz="2000" dirty="0" smtClean="0"/>
              <a:t>.</a:t>
            </a:r>
            <a:endParaRPr lang="uk-UA" sz="2000" dirty="0" smtClean="0"/>
          </a:p>
        </p:txBody>
      </p:sp>
      <p:sp>
        <p:nvSpPr>
          <p:cNvPr id="5" name="TextBox 4"/>
          <p:cNvSpPr txBox="1"/>
          <p:nvPr/>
        </p:nvSpPr>
        <p:spPr>
          <a:xfrm>
            <a:off x="714899" y="926459"/>
            <a:ext cx="11172301" cy="830997"/>
          </a:xfrm>
          <a:prstGeom prst="rect">
            <a:avLst/>
          </a:prstGeom>
          <a:noFill/>
        </p:spPr>
        <p:txBody>
          <a:bodyPr wrap="square" rtlCol="0">
            <a:spAutoFit/>
          </a:bodyPr>
          <a:lstStyle/>
          <a:p>
            <a:pPr algn="just">
              <a:buFont typeface="Wingdings" panose="05000000000000000000" pitchFamily="2" charset="2"/>
              <a:buChar char="q"/>
            </a:pPr>
            <a:r>
              <a:rPr lang="uk-UA" sz="2400" dirty="0" smtClean="0"/>
              <a:t>Вступники подають </a:t>
            </a:r>
            <a:r>
              <a:rPr lang="uk-UA" sz="2400" b="1" dirty="0" smtClean="0"/>
              <a:t>заяви у електронному вигляді на бакалавра, магістра за денною та заочною </a:t>
            </a:r>
            <a:r>
              <a:rPr lang="uk-UA" sz="2400" dirty="0" smtClean="0"/>
              <a:t>формами навчання через сайт </a:t>
            </a:r>
            <a:r>
              <a:rPr lang="uk-UA" sz="2400" b="1" dirty="0" err="1" smtClean="0">
                <a:solidFill>
                  <a:srgbClr val="FF0000"/>
                </a:solidFill>
              </a:rPr>
              <a:t>vstup.edbo.gov.ua</a:t>
            </a:r>
            <a:r>
              <a:rPr lang="uk-UA" sz="2400" dirty="0" smtClean="0">
                <a:solidFill>
                  <a:srgbClr val="FF0000"/>
                </a:solidFill>
              </a:rPr>
              <a:t> </a:t>
            </a:r>
            <a:endParaRPr lang="ru-RU" sz="2400" baseline="30000" dirty="0">
              <a:solidFill>
                <a:srgbClr val="FF0000"/>
              </a:solidFill>
              <a:latin typeface="Arial Narrow" panose="020B0606020202030204" pitchFamily="34" charset="0"/>
              <a:cs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128760" y="6346825"/>
            <a:ext cx="2743200" cy="365125"/>
          </a:xfrm>
        </p:spPr>
        <p:txBody>
          <a:bodyPr/>
          <a:lstStyle/>
          <a:p>
            <a:r>
              <a:rPr lang="en-US" sz="1800" b="1" smtClean="0"/>
              <a:t>1</a:t>
            </a:r>
            <a:r>
              <a:rPr lang="uk-UA" altLang="en-US" sz="1800" b="1" smtClean="0"/>
              <a:t>1</a:t>
            </a:r>
            <a:endParaRPr lang="uk-UA" altLang="en-US" sz="1800" b="1" smtClean="0"/>
          </a:p>
        </p:txBody>
      </p:sp>
      <p:sp>
        <p:nvSpPr>
          <p:cNvPr id="3" name="TextBox 2"/>
          <p:cNvSpPr txBox="1"/>
          <p:nvPr/>
        </p:nvSpPr>
        <p:spPr>
          <a:xfrm>
            <a:off x="0" y="44663"/>
            <a:ext cx="12191999" cy="521970"/>
          </a:xfrm>
          <a:prstGeom prst="rect">
            <a:avLst/>
          </a:prstGeom>
          <a:solidFill>
            <a:srgbClr val="FFC000"/>
          </a:solidFill>
        </p:spPr>
        <p:txBody>
          <a:bodyPr wrap="square" rtlCol="0">
            <a:spAutoFit/>
          </a:bodyPr>
          <a:lstStyle/>
          <a:p>
            <a:pPr algn="ctr"/>
            <a:r>
              <a:rPr lang="uk-UA" sz="2800" b="1" dirty="0" smtClean="0"/>
              <a:t>Спеціальні умови участі в конкурсному відборі на бакалавра та магістра</a:t>
            </a:r>
            <a:endParaRPr lang="uk-UA" sz="2800" b="1" dirty="0" smtClean="0"/>
          </a:p>
        </p:txBody>
      </p:sp>
      <p:sp>
        <p:nvSpPr>
          <p:cNvPr id="4" name="TextBox 3"/>
          <p:cNvSpPr txBox="1"/>
          <p:nvPr/>
        </p:nvSpPr>
        <p:spPr>
          <a:xfrm>
            <a:off x="295275" y="718820"/>
            <a:ext cx="11362690" cy="5908040"/>
          </a:xfrm>
          <a:prstGeom prst="rect">
            <a:avLst/>
          </a:prstGeom>
          <a:noFill/>
        </p:spPr>
        <p:txBody>
          <a:bodyPr wrap="square" rtlCol="0">
            <a:spAutoFit/>
          </a:bodyPr>
          <a:lstStyle/>
          <a:p>
            <a:pPr algn="just"/>
            <a:r>
              <a:rPr lang="uk-UA" dirty="0" smtClean="0"/>
              <a:t>Проходять вступні випробування у формі </a:t>
            </a:r>
            <a:r>
              <a:rPr lang="uk-UA" b="1" dirty="0" smtClean="0"/>
              <a:t>співбесіди </a:t>
            </a:r>
            <a:r>
              <a:rPr lang="uk-UA" dirty="0" smtClean="0"/>
              <a:t>замість результатів НМТ під час вступу для здобуття вищої освіти на основі ПЗСО або НРК5, </a:t>
            </a:r>
            <a:r>
              <a:rPr lang="uk-UA" b="1" dirty="0" smtClean="0"/>
              <a:t>співбесіди з іноземної мови</a:t>
            </a:r>
            <a:r>
              <a:rPr lang="uk-UA" dirty="0" smtClean="0"/>
              <a:t> замість ЄВІ та/або </a:t>
            </a:r>
            <a:r>
              <a:rPr lang="uk-UA" b="1" dirty="0" smtClean="0"/>
              <a:t>фахового іспиту</a:t>
            </a:r>
            <a:r>
              <a:rPr lang="uk-UA" dirty="0" smtClean="0"/>
              <a:t> замість ЄФВВ для здобуття ступеня магістра на основі НРК6 або НРК7:</a:t>
            </a:r>
            <a:endParaRPr lang="uk-UA" dirty="0" smtClean="0"/>
          </a:p>
          <a:p>
            <a:pPr algn="just"/>
            <a:endParaRPr lang="uk-UA" dirty="0" smtClean="0"/>
          </a:p>
          <a:p>
            <a:pPr algn="just">
              <a:buClr>
                <a:srgbClr val="00B0F0"/>
              </a:buClr>
              <a:buFont typeface="Wingdings" panose="05000000000000000000" pitchFamily="2" charset="2"/>
              <a:buChar char="Ø"/>
            </a:pPr>
            <a:r>
              <a:rPr lang="uk-UA" b="1" dirty="0" smtClean="0"/>
              <a:t>особи з інвалідністю внаслідок війни </a:t>
            </a:r>
            <a:r>
              <a:rPr lang="uk-UA" dirty="0" smtClean="0"/>
              <a:t>відповідно до статті 7 Закону України «Про статус ветеранів війни, гарантії їх соціального захисту (</a:t>
            </a:r>
            <a:r>
              <a:rPr lang="uk-UA" dirty="0" smtClean="0">
                <a:sym typeface="+mn-ea"/>
              </a:rPr>
              <a:t>на основі ПЗСО або НРК5)</a:t>
            </a:r>
            <a:r>
              <a:rPr lang="uk-UA" dirty="0" smtClean="0"/>
              <a:t>;                                                          </a:t>
            </a:r>
            <a:endParaRPr lang="uk-UA" dirty="0" smtClean="0"/>
          </a:p>
          <a:p>
            <a:pPr algn="just">
              <a:buClr>
                <a:srgbClr val="00B0F0"/>
              </a:buClr>
              <a:buFont typeface="Wingdings" panose="05000000000000000000" pitchFamily="2" charset="2"/>
              <a:buChar char="Ø"/>
            </a:pPr>
            <a:r>
              <a:rPr lang="uk-UA" b="1" dirty="0" smtClean="0"/>
              <a:t>особи з інвалідністю</a:t>
            </a:r>
            <a:r>
              <a:rPr lang="uk-UA" dirty="0" smtClean="0"/>
              <a:t>, які неспроможні відвідувати заклад освіти (за рекомендацією органів охорони здоров’я та соціального захисту населення) (</a:t>
            </a:r>
            <a:r>
              <a:rPr lang="uk-UA" dirty="0" smtClean="0">
                <a:sym typeface="+mn-ea"/>
              </a:rPr>
              <a:t>на основі ПЗСО або НРК5)</a:t>
            </a:r>
            <a:r>
              <a:rPr lang="uk-UA" dirty="0" smtClean="0"/>
              <a:t>;</a:t>
            </a:r>
            <a:endParaRPr lang="uk-UA" dirty="0" smtClean="0"/>
          </a:p>
          <a:p>
            <a:pPr algn="just">
              <a:buClr>
                <a:srgbClr val="00B0F0"/>
              </a:buClr>
              <a:buFont typeface="Wingdings" panose="05000000000000000000" pitchFamily="2" charset="2"/>
              <a:buChar char="Ø"/>
            </a:pPr>
            <a:r>
              <a:rPr lang="uk-UA" dirty="0" smtClean="0"/>
              <a:t>особи, </a:t>
            </a:r>
            <a:r>
              <a:rPr lang="uk-UA" b="1" dirty="0" smtClean="0"/>
              <a:t>визнані постраждалими учасниками Революції Гідності</a:t>
            </a:r>
            <a:r>
              <a:rPr lang="uk-UA" dirty="0" smtClean="0"/>
              <a:t>, </a:t>
            </a:r>
            <a:r>
              <a:rPr lang="uk-UA" b="1" dirty="0" smtClean="0"/>
              <a:t>учасниками бойових дій </a:t>
            </a:r>
            <a:r>
              <a:rPr lang="uk-UA" dirty="0" smtClean="0"/>
              <a:t>відповідно до Закону України «Про статус ветеранів війни, гарантії їх соціального захисту», зокрема ті з них, які </a:t>
            </a:r>
            <a:r>
              <a:rPr lang="uk-UA" b="1" dirty="0" smtClean="0"/>
              <a:t>проходять військову службу </a:t>
            </a:r>
            <a:r>
              <a:rPr lang="uk-UA" dirty="0" smtClean="0"/>
              <a:t>(крім військовослужбовців строкової служби) в порядку, визначеному відповідними положеннями про проходження військової служби громадянами України;</a:t>
            </a:r>
            <a:endParaRPr lang="uk-UA" dirty="0" smtClean="0"/>
          </a:p>
          <a:p>
            <a:pPr algn="just">
              <a:buClr>
                <a:srgbClr val="00B0F0"/>
              </a:buClr>
              <a:buFont typeface="Wingdings" panose="05000000000000000000" pitchFamily="2" charset="2"/>
              <a:buChar char="Ø"/>
            </a:pPr>
            <a:r>
              <a:rPr lang="uk-UA" dirty="0" smtClean="0"/>
              <a:t>особи, </a:t>
            </a:r>
            <a:r>
              <a:rPr lang="uk-UA" b="1" dirty="0" smtClean="0"/>
              <a:t>які мають певні захворювання </a:t>
            </a:r>
            <a:r>
              <a:rPr lang="uk-UA" dirty="0" smtClean="0"/>
              <a:t>та/або патологічні стани (наказ МОН України МОЗ України від 29.08.2016 року № 1027/900) </a:t>
            </a:r>
            <a:r>
              <a:rPr lang="uk-UA" b="1" dirty="0" smtClean="0"/>
              <a:t>відмовлено в реєстрації </a:t>
            </a:r>
            <a:r>
              <a:rPr lang="uk-UA" dirty="0" smtClean="0"/>
              <a:t>для участі в 2023 році за рішенням регламентної комісії, що завірений підписом секретаря регламентної комісії при регіональному центрі оцінювання якості освіти і печаткою регіонального центру оцінювання якості освіти, та відповідного витягу з протоколу засідання регламентної комісії при регіональному центрі оцінювання якості освіти;</a:t>
            </a:r>
            <a:endParaRPr lang="uk-UA" dirty="0" smtClean="0"/>
          </a:p>
          <a:p>
            <a:pPr>
              <a:buClr>
                <a:srgbClr val="00B0F0"/>
              </a:buClr>
              <a:buFont typeface="Wingdings" panose="05000000000000000000" pitchFamily="2" charset="2"/>
              <a:buChar char="Ø"/>
            </a:pPr>
            <a:r>
              <a:rPr lang="uk-UA" dirty="0" smtClean="0"/>
              <a:t> особи, яким на запит </a:t>
            </a:r>
            <a:r>
              <a:rPr lang="uk-UA" b="1" dirty="0" smtClean="0"/>
              <a:t>щодо можливості створення спеціальних умов</a:t>
            </a:r>
            <a:r>
              <a:rPr lang="uk-UA" dirty="0" smtClean="0"/>
              <a:t> для проходження НМТ було відмовлено про неможливість їх створення про, що подають відповідне підтвердження УЦОЯО;</a:t>
            </a:r>
            <a:endParaRPr lang="uk-UA" dirty="0" smtClean="0"/>
          </a:p>
          <a:p>
            <a:pPr>
              <a:buClr>
                <a:srgbClr val="00B0F0"/>
              </a:buClr>
              <a:buFont typeface="Wingdings" panose="05000000000000000000" pitchFamily="2" charset="2"/>
              <a:buChar char="Ø"/>
            </a:pPr>
            <a:r>
              <a:rPr lang="uk-UA" dirty="0" smtClean="0"/>
              <a:t>особи, місцем проживання яких є тимчасово окупована територія, територія населених пунктів на лінії зіткнення та адміністративної межі або які переселилися з неї </a:t>
            </a:r>
            <a:r>
              <a:rPr lang="uk-UA" b="1" dirty="0" smtClean="0"/>
              <a:t>після 01 січня 2023 року </a:t>
            </a:r>
            <a:r>
              <a:rPr lang="uk-UA" dirty="0" smtClean="0"/>
              <a:t>(</a:t>
            </a:r>
            <a:r>
              <a:rPr lang="uk-UA" dirty="0" smtClean="0">
                <a:sym typeface="+mn-ea"/>
              </a:rPr>
              <a:t>на основі ПЗСО або НРК5)</a:t>
            </a:r>
            <a:r>
              <a:rPr lang="uk-UA" b="1" dirty="0" smtClean="0"/>
              <a:t>;</a:t>
            </a:r>
            <a:endParaRPr lang="uk-UA"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189085" y="6346825"/>
            <a:ext cx="2743200" cy="365125"/>
          </a:xfrm>
        </p:spPr>
        <p:txBody>
          <a:bodyPr/>
          <a:lstStyle/>
          <a:p>
            <a:r>
              <a:rPr lang="en-US" sz="1800" b="1" smtClean="0"/>
              <a:t>1</a:t>
            </a:r>
            <a:r>
              <a:rPr lang="uk-UA" altLang="en-US" sz="1800" b="1" smtClean="0"/>
              <a:t>2</a:t>
            </a:r>
            <a:endParaRPr lang="uk-UA" altLang="en-US" sz="1800" b="1" smtClean="0"/>
          </a:p>
        </p:txBody>
      </p:sp>
      <p:sp>
        <p:nvSpPr>
          <p:cNvPr id="3" name="TextBox 2"/>
          <p:cNvSpPr txBox="1"/>
          <p:nvPr/>
        </p:nvSpPr>
        <p:spPr>
          <a:xfrm>
            <a:off x="0" y="44663"/>
            <a:ext cx="12191999" cy="521970"/>
          </a:xfrm>
          <a:prstGeom prst="rect">
            <a:avLst/>
          </a:prstGeom>
          <a:solidFill>
            <a:srgbClr val="FFC000"/>
          </a:solidFill>
        </p:spPr>
        <p:txBody>
          <a:bodyPr wrap="square" rtlCol="0">
            <a:spAutoFit/>
          </a:bodyPr>
          <a:lstStyle/>
          <a:p>
            <a:pPr algn="ctr"/>
            <a:r>
              <a:rPr lang="uk-UA" sz="2800" b="1" dirty="0" smtClean="0">
                <a:sym typeface="+mn-ea"/>
              </a:rPr>
              <a:t>Спеціальні умови участі в конкурсному відборі на бакалавра та магістра</a:t>
            </a:r>
            <a:endParaRPr lang="uk-UA" sz="2800" dirty="0"/>
          </a:p>
        </p:txBody>
      </p:sp>
      <p:sp>
        <p:nvSpPr>
          <p:cNvPr id="4" name="TextBox 3"/>
          <p:cNvSpPr txBox="1"/>
          <p:nvPr/>
        </p:nvSpPr>
        <p:spPr>
          <a:xfrm>
            <a:off x="329784" y="718622"/>
            <a:ext cx="11602385" cy="3446145"/>
          </a:xfrm>
          <a:prstGeom prst="rect">
            <a:avLst/>
          </a:prstGeom>
          <a:noFill/>
        </p:spPr>
        <p:txBody>
          <a:bodyPr wrap="square" rtlCol="0">
            <a:spAutoFit/>
          </a:bodyPr>
          <a:lstStyle/>
          <a:p>
            <a:pPr algn="just"/>
            <a:r>
              <a:rPr lang="uk-UA" sz="2000" dirty="0" smtClean="0">
                <a:sym typeface="+mn-ea"/>
              </a:rPr>
              <a:t>Проходять вступні випробування у формі </a:t>
            </a:r>
            <a:r>
              <a:rPr lang="uk-UA" sz="2000" b="1" dirty="0" smtClean="0">
                <a:sym typeface="+mn-ea"/>
              </a:rPr>
              <a:t>співбесіди </a:t>
            </a:r>
            <a:r>
              <a:rPr lang="uk-UA" sz="2000" dirty="0" smtClean="0">
                <a:sym typeface="+mn-ea"/>
              </a:rPr>
              <a:t>замість результатів НМТ під час вступу для здобуття вищої освіти на основі ПЗСО або НРК5, </a:t>
            </a:r>
            <a:r>
              <a:rPr lang="uk-UA" sz="2000" b="1" dirty="0" smtClean="0">
                <a:sym typeface="+mn-ea"/>
              </a:rPr>
              <a:t>співбесіди з іноземної мови</a:t>
            </a:r>
            <a:r>
              <a:rPr lang="uk-UA" sz="2000" dirty="0" smtClean="0">
                <a:sym typeface="+mn-ea"/>
              </a:rPr>
              <a:t> замість ЄВІ та/або </a:t>
            </a:r>
            <a:r>
              <a:rPr lang="uk-UA" sz="2000" b="1" dirty="0" smtClean="0">
                <a:sym typeface="+mn-ea"/>
              </a:rPr>
              <a:t>фахового іспиту</a:t>
            </a:r>
            <a:r>
              <a:rPr lang="uk-UA" sz="2000" dirty="0" smtClean="0">
                <a:sym typeface="+mn-ea"/>
              </a:rPr>
              <a:t> замість ЄФВВ для здобуття ступеня магістра на основі НРК6 або НРК7:</a:t>
            </a:r>
            <a:endParaRPr lang="uk-UA" sz="2000" dirty="0" smtClean="0"/>
          </a:p>
          <a:p>
            <a:pPr algn="just"/>
            <a:endParaRPr lang="uk-UA" dirty="0" smtClean="0"/>
          </a:p>
          <a:p>
            <a:pPr marL="285750" indent="-285750" algn="just">
              <a:buClr>
                <a:srgbClr val="00B0F0"/>
              </a:buClr>
              <a:buFont typeface="Wingdings" panose="05000000000000000000" pitchFamily="2" charset="2"/>
              <a:buChar char="Ø"/>
            </a:pPr>
            <a:r>
              <a:rPr lang="uk-UA" sz="2000" b="1" dirty="0"/>
              <a:t>особи з інвалідністю або діти з інвалідністю</a:t>
            </a:r>
            <a:r>
              <a:rPr lang="uk-UA" sz="2000" dirty="0"/>
              <a:t>, які в 2023 році </a:t>
            </a:r>
            <a:r>
              <a:rPr lang="uk-UA" sz="2000" b="1" dirty="0"/>
              <a:t>не брали участі</a:t>
            </a:r>
            <a:r>
              <a:rPr lang="uk-UA" sz="2000" dirty="0"/>
              <a:t> в основних та додаткових сесіях НМТ, ЄВІ, ЄФВВ через наявність захворювання або патологічного стану, зазначеного в Переліку захворювань та патологічних станів, що можуть бути перешкодою для проходження зовнішнього незалежного оцінювання, затвердженому наказом № 1027/900, (за умови подання до приймальної комісії закладу вищої освіти документа (його копії), що засвідчує статус особи з інвалідністю або дитини з інвалідністю та одного з документів, зазначених у підпункті 1 пункту 2 наказу № 1027/900, або копії такого документа)</a:t>
            </a:r>
            <a:endParaRPr lang="uk-UA"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5904825"/>
            <a:ext cx="12191999" cy="953135"/>
          </a:xfrm>
          <a:prstGeom prst="rect">
            <a:avLst/>
          </a:prstGeom>
          <a:solidFill>
            <a:srgbClr val="92D050"/>
          </a:solidFill>
        </p:spPr>
        <p:txBody>
          <a:bodyPr wrap="square" rtlCol="0">
            <a:spAutoFit/>
          </a:bodyPr>
          <a:lstStyle/>
          <a:p>
            <a:pPr algn="ctr"/>
            <a:r>
              <a:rPr lang="uk-UA" sz="2800" b="1" dirty="0" smtClean="0"/>
              <a:t>Увага!!!   Мотиваційний лист є обов'язковим для всіх спеціальностей і рівнів освіти.</a:t>
            </a:r>
            <a:endParaRPr lang="uk-UA" sz="2800" dirty="0"/>
          </a:p>
        </p:txBody>
      </p:sp>
      <p:sp>
        <p:nvSpPr>
          <p:cNvPr id="2" name="Номер слайда 1"/>
          <p:cNvSpPr>
            <a:spLocks noGrp="1"/>
          </p:cNvSpPr>
          <p:nvPr>
            <p:ph type="sldNum" sz="quarter" idx="12"/>
          </p:nvPr>
        </p:nvSpPr>
        <p:spPr>
          <a:xfrm>
            <a:off x="9195435" y="6346825"/>
            <a:ext cx="2743200" cy="365125"/>
          </a:xfrm>
        </p:spPr>
        <p:txBody>
          <a:bodyPr/>
          <a:lstStyle/>
          <a:p>
            <a:r>
              <a:rPr lang="uk-UA" altLang="en-US" sz="2000" b="1" smtClean="0"/>
              <a:t>13</a:t>
            </a:r>
            <a:endParaRPr lang="uk-UA" altLang="en-US" sz="2000" b="1" dirty="0" smtClean="0"/>
          </a:p>
        </p:txBody>
      </p:sp>
      <p:sp>
        <p:nvSpPr>
          <p:cNvPr id="3" name="TextBox 2"/>
          <p:cNvSpPr txBox="1"/>
          <p:nvPr/>
        </p:nvSpPr>
        <p:spPr>
          <a:xfrm>
            <a:off x="0" y="44663"/>
            <a:ext cx="12191999" cy="584775"/>
          </a:xfrm>
          <a:prstGeom prst="rect">
            <a:avLst/>
          </a:prstGeom>
          <a:solidFill>
            <a:srgbClr val="FFC000"/>
          </a:solidFill>
        </p:spPr>
        <p:txBody>
          <a:bodyPr wrap="square" rtlCol="0">
            <a:spAutoFit/>
          </a:bodyPr>
          <a:lstStyle/>
          <a:p>
            <a:pPr algn="ctr"/>
            <a:r>
              <a:rPr lang="uk-UA" sz="3200" b="1" dirty="0" smtClean="0"/>
              <a:t>Документи, які вступник подає до Академії </a:t>
            </a:r>
            <a:endParaRPr lang="uk-UA" sz="3200" dirty="0"/>
          </a:p>
        </p:txBody>
      </p:sp>
      <p:sp>
        <p:nvSpPr>
          <p:cNvPr id="4" name="TextBox 3"/>
          <p:cNvSpPr txBox="1"/>
          <p:nvPr/>
        </p:nvSpPr>
        <p:spPr>
          <a:xfrm>
            <a:off x="418465" y="715645"/>
            <a:ext cx="11503660" cy="5262245"/>
          </a:xfrm>
          <a:prstGeom prst="rect">
            <a:avLst/>
          </a:prstGeom>
          <a:noFill/>
        </p:spPr>
        <p:txBody>
          <a:bodyPr wrap="square" rtlCol="0">
            <a:spAutoFit/>
          </a:bodyPr>
          <a:lstStyle/>
          <a:p>
            <a:pPr>
              <a:buFont typeface="Wingdings" panose="05000000000000000000" pitchFamily="2" charset="2"/>
              <a:buChar char="q"/>
            </a:pPr>
            <a:r>
              <a:rPr lang="uk-UA" sz="2400" dirty="0" smtClean="0"/>
              <a:t>копію документа, що посвідчує особу;</a:t>
            </a:r>
            <a:endParaRPr lang="uk-UA" sz="2400" dirty="0" smtClean="0"/>
          </a:p>
          <a:p>
            <a:pPr algn="just">
              <a:buFont typeface="Wingdings" panose="05000000000000000000" pitchFamily="2" charset="2"/>
              <a:buChar char="q"/>
            </a:pPr>
            <a:r>
              <a:rPr lang="uk-UA" sz="2400" dirty="0" smtClean="0"/>
              <a:t>копію реєстраційного номеру облікової картки платника податків (ідентифікаційний номер);</a:t>
            </a:r>
            <a:endParaRPr lang="uk-UA" sz="2400" dirty="0" smtClean="0"/>
          </a:p>
          <a:p>
            <a:pPr algn="just">
              <a:buFont typeface="Wingdings" panose="05000000000000000000" pitchFamily="2" charset="2"/>
              <a:buChar char="q"/>
            </a:pPr>
            <a:r>
              <a:rPr lang="uk-UA" sz="2400" dirty="0" smtClean="0"/>
              <a:t>копію документа державного зразка про раніше здобутий освітній (освітньо-кваліфікаційний) рівень, на основі якого здійснюється вступ. </a:t>
            </a:r>
            <a:r>
              <a:rPr lang="uk-UA" sz="2400" dirty="0" smtClean="0">
                <a:sym typeface="+mn-ea"/>
              </a:rPr>
              <a:t>Якщо відсутній документ - то довідку від </a:t>
            </a:r>
            <a:r>
              <a:rPr lang="uk-UA" sz="2400" dirty="0" err="1" smtClean="0">
                <a:sym typeface="+mn-ea"/>
              </a:rPr>
              <a:t>ДП</a:t>
            </a:r>
            <a:r>
              <a:rPr lang="uk-UA" sz="2400" dirty="0" smtClean="0">
                <a:sym typeface="+mn-ea"/>
              </a:rPr>
              <a:t> </a:t>
            </a:r>
            <a:r>
              <a:rPr lang="uk-UA" sz="2400" dirty="0" err="1" smtClean="0">
                <a:sym typeface="+mn-ea"/>
              </a:rPr>
              <a:t>Інфоресурс</a:t>
            </a:r>
            <a:r>
              <a:rPr lang="uk-UA" sz="2400" dirty="0" smtClean="0"/>
              <a:t>;</a:t>
            </a:r>
            <a:endParaRPr lang="uk-UA" sz="2400" dirty="0" smtClean="0"/>
          </a:p>
          <a:p>
            <a:pPr algn="just">
              <a:buFont typeface="Wingdings" panose="05000000000000000000" pitchFamily="2" charset="2"/>
              <a:buChar char="q"/>
            </a:pPr>
            <a:r>
              <a:rPr lang="uk-UA" sz="2400" dirty="0" smtClean="0"/>
              <a:t>копію сертифікатів ЗНО або результат НМТ (для вступників на основі ПСЗО та НРК5) або екзаменаційного листка ЄВІ/ ЄФВВ (для вступників на основі НРК6 та НРК7);</a:t>
            </a:r>
            <a:endParaRPr lang="uk-UA" sz="2400" dirty="0" smtClean="0"/>
          </a:p>
          <a:p>
            <a:pPr algn="just">
              <a:buFont typeface="Wingdings" panose="05000000000000000000" pitchFamily="2" charset="2"/>
              <a:buChar char="q"/>
            </a:pPr>
            <a:r>
              <a:rPr lang="uk-UA" sz="2400" smtClean="0"/>
              <a:t>копію військово-облікового документа (у військовозобов’язаних - військового квитка або тимчасового посвідчення, а у призовників - посвідчення про приписку до призовних дільниць) відповідно до порядку</a:t>
            </a:r>
            <a:r>
              <a:rPr lang="uk-UA" sz="2400" dirty="0" smtClean="0"/>
              <a:t>;</a:t>
            </a:r>
            <a:endParaRPr lang="uk-UA" sz="2400" dirty="0" smtClean="0"/>
          </a:p>
          <a:p>
            <a:pPr algn="just">
              <a:buFont typeface="Wingdings" panose="05000000000000000000" pitchFamily="2" charset="2"/>
              <a:buChar char="q"/>
            </a:pPr>
            <a:r>
              <a:rPr lang="uk-UA" sz="2400" dirty="0" smtClean="0"/>
              <a:t>документи, що засвідчують підстави для отримання спеціальних умов  вступу;</a:t>
            </a:r>
            <a:endParaRPr lang="uk-UA" sz="2400" dirty="0" smtClean="0"/>
          </a:p>
          <a:p>
            <a:pPr>
              <a:buFont typeface="Wingdings" panose="05000000000000000000" pitchFamily="2" charset="2"/>
              <a:buChar char="q"/>
            </a:pPr>
            <a:r>
              <a:rPr lang="uk-UA" sz="2400" dirty="0" smtClean="0"/>
              <a:t>чотири кольорові фотокартки розміром 3 х 4 см;</a:t>
            </a:r>
            <a:endParaRPr lang="uk-UA" sz="2400" dirty="0" smtClean="0"/>
          </a:p>
          <a:p>
            <a:pPr indent="0">
              <a:buFont typeface="Wingdings" panose="05000000000000000000" pitchFamily="2" charset="2"/>
              <a:buNone/>
            </a:pPr>
            <a:endParaRPr lang="uk-UA" sz="24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070975" y="6346825"/>
            <a:ext cx="2743200" cy="365125"/>
          </a:xfrm>
        </p:spPr>
        <p:txBody>
          <a:bodyPr/>
          <a:lstStyle/>
          <a:p>
            <a:r>
              <a:rPr lang="uk-UA" altLang="en-US" sz="2000" b="1" smtClean="0"/>
              <a:t>1</a:t>
            </a:r>
            <a:endParaRPr lang="uk-UA" altLang="en-US" sz="2000" b="1" dirty="0" smtClean="0"/>
          </a:p>
        </p:txBody>
      </p:sp>
      <p:sp>
        <p:nvSpPr>
          <p:cNvPr id="3" name="TextBox 2"/>
          <p:cNvSpPr txBox="1"/>
          <p:nvPr/>
        </p:nvSpPr>
        <p:spPr>
          <a:xfrm>
            <a:off x="220980" y="854194"/>
            <a:ext cx="11602720" cy="6001643"/>
          </a:xfrm>
          <a:prstGeom prst="rect">
            <a:avLst/>
          </a:prstGeom>
          <a:noFill/>
        </p:spPr>
        <p:txBody>
          <a:bodyPr wrap="square" rtlCol="0">
            <a:spAutoFit/>
          </a:bodyPr>
          <a:lstStyle/>
          <a:p>
            <a:pPr algn="just">
              <a:buFont typeface="Wingdings" panose="05000000000000000000" pitchFamily="2" charset="2"/>
              <a:buChar char="Ø"/>
            </a:pPr>
            <a:r>
              <a:rPr lang="uk-UA" dirty="0" smtClean="0">
                <a:ea typeface="Cambria" panose="02040503050406030204" pitchFamily="18" charset="0"/>
                <a:cs typeface="Times New Roman" panose="02020603050405020304" pitchFamily="18" charset="0"/>
              </a:rPr>
              <a:t>Прийом на навчання здійснюється в межах ліцензованого обсягу відповідно до ліцензії за спеціальностями таблиця 6 та таблиця 1 додатку 2, на</a:t>
            </a:r>
            <a:r>
              <a:rPr lang="uk-UA" b="1" dirty="0" smtClean="0">
                <a:ea typeface="Cambria" panose="02040503050406030204" pitchFamily="18" charset="0"/>
                <a:cs typeface="Times New Roman" panose="02020603050405020304" pitchFamily="18" charset="0"/>
              </a:rPr>
              <a:t> </a:t>
            </a:r>
            <a:r>
              <a:rPr lang="uk-UA" dirty="0" smtClean="0">
                <a:ea typeface="Cambria" panose="02040503050406030204" pitchFamily="18" charset="0"/>
                <a:cs typeface="Times New Roman" panose="02020603050405020304" pitchFamily="18" charset="0"/>
              </a:rPr>
              <a:t>бюджет</a:t>
            </a:r>
            <a:r>
              <a:rPr lang="uk-UA" b="1" dirty="0" smtClean="0">
                <a:ea typeface="Cambria" panose="02040503050406030204" pitchFamily="18" charset="0"/>
                <a:cs typeface="Times New Roman" panose="02020603050405020304" pitchFamily="18" charset="0"/>
              </a:rPr>
              <a:t> </a:t>
            </a:r>
            <a:r>
              <a:rPr lang="uk-UA" dirty="0" smtClean="0">
                <a:ea typeface="Cambria" panose="02040503050406030204" pitchFamily="18" charset="0"/>
                <a:cs typeface="Times New Roman" panose="02020603050405020304" pitchFamily="18" charset="0"/>
              </a:rPr>
              <a:t>таблиця 10</a:t>
            </a:r>
            <a:r>
              <a:rPr lang="uk-UA" b="1" dirty="0" smtClean="0">
                <a:ea typeface="Cambria" panose="02040503050406030204" pitchFamily="18" charset="0"/>
                <a:cs typeface="Times New Roman" panose="02020603050405020304" pitchFamily="18" charset="0"/>
              </a:rPr>
              <a:t> </a:t>
            </a:r>
            <a:r>
              <a:rPr lang="uk-UA" dirty="0" smtClean="0">
                <a:ea typeface="Cambria" panose="02040503050406030204" pitchFamily="18" charset="0"/>
                <a:cs typeface="Times New Roman" panose="02020603050405020304" pitchFamily="18" charset="0"/>
              </a:rPr>
              <a:t>Правил прийому. </a:t>
            </a:r>
            <a:endParaRPr lang="uk-UA" dirty="0" smtClean="0">
              <a:ea typeface="Cambria" panose="02040503050406030204" pitchFamily="18" charset="0"/>
              <a:cs typeface="Times New Roman" panose="02020603050405020304" pitchFamily="18" charset="0"/>
            </a:endParaRPr>
          </a:p>
          <a:p>
            <a:pPr algn="just"/>
            <a:endParaRPr lang="uk-UA" dirty="0" smtClean="0">
              <a:ea typeface="Cambria" panose="02040503050406030204" pitchFamily="18" charset="0"/>
              <a:cs typeface="Times New Roman" panose="02020603050405020304" pitchFamily="18" charset="0"/>
            </a:endParaRPr>
          </a:p>
          <a:p>
            <a:pPr algn="just">
              <a:buFont typeface="Wingdings" panose="05000000000000000000" pitchFamily="2" charset="2"/>
              <a:buChar char="Ø"/>
            </a:pPr>
            <a:r>
              <a:rPr lang="uk-UA" dirty="0">
                <a:ea typeface="Cambria" panose="02040503050406030204" pitchFamily="18" charset="0"/>
                <a:cs typeface="Times New Roman" panose="02020603050405020304" pitchFamily="18" charset="0"/>
              </a:rPr>
              <a:t>Скорочення відповідно до Національної рамки кваліфікацій:</a:t>
            </a:r>
            <a:endParaRPr lang="uk-UA" dirty="0">
              <a:ea typeface="Cambria" panose="02040503050406030204" pitchFamily="18" charset="0"/>
              <a:cs typeface="Times New Roman" panose="02020603050405020304" pitchFamily="18" charset="0"/>
            </a:endParaRPr>
          </a:p>
          <a:p>
            <a:pPr indent="0" algn="just">
              <a:buFont typeface="Wingdings" panose="05000000000000000000" pitchFamily="2" charset="2"/>
              <a:buNone/>
            </a:pPr>
            <a:r>
              <a:rPr lang="uk-UA" dirty="0">
                <a:ea typeface="Cambria" panose="02040503050406030204" pitchFamily="18" charset="0"/>
                <a:cs typeface="Times New Roman" panose="02020603050405020304" pitchFamily="18" charset="0"/>
              </a:rPr>
              <a:t>- Повна загальна середня </a:t>
            </a:r>
            <a:r>
              <a:rPr lang="uk-UA" dirty="0" smtClean="0">
                <a:ea typeface="Cambria" panose="02040503050406030204" pitchFamily="18" charset="0"/>
                <a:cs typeface="Times New Roman" panose="02020603050405020304" pitchFamily="18" charset="0"/>
              </a:rPr>
              <a:t>освіта – ПЗСО; </a:t>
            </a:r>
            <a:endParaRPr lang="uk-UA" dirty="0" smtClean="0">
              <a:ea typeface="Cambria" panose="02040503050406030204" pitchFamily="18" charset="0"/>
              <a:cs typeface="Times New Roman" panose="02020603050405020304" pitchFamily="18" charset="0"/>
            </a:endParaRPr>
          </a:p>
          <a:p>
            <a:pPr indent="0" algn="just">
              <a:buFont typeface="Wingdings" panose="05000000000000000000" pitchFamily="2" charset="2"/>
              <a:buNone/>
            </a:pPr>
            <a:r>
              <a:rPr lang="uk-UA" dirty="0" smtClean="0">
                <a:ea typeface="Cambria" panose="02040503050406030204" pitchFamily="18" charset="0"/>
                <a:cs typeface="Times New Roman" panose="02020603050405020304" pitchFamily="18" charset="0"/>
              </a:rPr>
              <a:t>- ОКР молодший </a:t>
            </a:r>
            <a:r>
              <a:rPr lang="uk-UA" dirty="0">
                <a:ea typeface="Cambria" panose="02040503050406030204" pitchFamily="18" charset="0"/>
                <a:cs typeface="Times New Roman" panose="02020603050405020304" pitchFamily="18" charset="0"/>
              </a:rPr>
              <a:t>спеціаліст, </a:t>
            </a:r>
            <a:r>
              <a:rPr lang="uk-UA" dirty="0" smtClean="0">
                <a:ea typeface="Cambria" panose="02040503050406030204" pitchFamily="18" charset="0"/>
                <a:cs typeface="Times New Roman" panose="02020603050405020304" pitchFamily="18" charset="0"/>
              </a:rPr>
              <a:t>ОПС фаховий </a:t>
            </a:r>
            <a:r>
              <a:rPr lang="uk-UA" dirty="0">
                <a:ea typeface="Cambria" panose="02040503050406030204" pitchFamily="18" charset="0"/>
                <a:cs typeface="Times New Roman" panose="02020603050405020304" pitchFamily="18" charset="0"/>
              </a:rPr>
              <a:t>молодший бакалавр, </a:t>
            </a:r>
            <a:r>
              <a:rPr lang="uk-UA" dirty="0" smtClean="0">
                <a:ea typeface="Cambria" panose="02040503050406030204" pitchFamily="18" charset="0"/>
                <a:cs typeface="Times New Roman" panose="02020603050405020304" pitchFamily="18" charset="0"/>
              </a:rPr>
              <a:t>ОС молодший </a:t>
            </a:r>
            <a:r>
              <a:rPr lang="uk-UA" dirty="0">
                <a:ea typeface="Cambria" panose="02040503050406030204" pitchFamily="18" charset="0"/>
                <a:cs typeface="Times New Roman" panose="02020603050405020304" pitchFamily="18" charset="0"/>
              </a:rPr>
              <a:t>бакалавр </a:t>
            </a:r>
            <a:r>
              <a:rPr lang="uk-UA" dirty="0" smtClean="0">
                <a:ea typeface="Cambria" panose="02040503050406030204" pitchFamily="18" charset="0"/>
                <a:cs typeface="Times New Roman" panose="02020603050405020304" pitchFamily="18" charset="0"/>
              </a:rPr>
              <a:t>–НРК5;</a:t>
            </a:r>
            <a:endParaRPr lang="uk-UA" dirty="0" smtClean="0">
              <a:ea typeface="Cambria" panose="02040503050406030204" pitchFamily="18" charset="0"/>
              <a:cs typeface="Times New Roman" panose="02020603050405020304" pitchFamily="18" charset="0"/>
            </a:endParaRPr>
          </a:p>
          <a:p>
            <a:pPr indent="0" algn="just">
              <a:buFont typeface="Wingdings" panose="05000000000000000000" pitchFamily="2" charset="2"/>
              <a:buNone/>
            </a:pPr>
            <a:r>
              <a:rPr lang="uk-UA" dirty="0" smtClean="0">
                <a:ea typeface="Cambria" panose="02040503050406030204" pitchFamily="18" charset="0"/>
                <a:cs typeface="Times New Roman" panose="02020603050405020304" pitchFamily="18" charset="0"/>
              </a:rPr>
              <a:t>- ОС бакалавр –НРК6; </a:t>
            </a:r>
            <a:endParaRPr lang="uk-UA" dirty="0" smtClean="0">
              <a:ea typeface="Cambria" panose="02040503050406030204" pitchFamily="18" charset="0"/>
              <a:cs typeface="Times New Roman" panose="02020603050405020304" pitchFamily="18" charset="0"/>
            </a:endParaRPr>
          </a:p>
          <a:p>
            <a:pPr algn="just"/>
            <a:r>
              <a:rPr lang="uk-UA" dirty="0" smtClean="0">
                <a:ea typeface="Cambria" panose="02040503050406030204" pitchFamily="18" charset="0"/>
                <a:cs typeface="Times New Roman" panose="02020603050405020304" pitchFamily="18" charset="0"/>
              </a:rPr>
              <a:t>- ОС </a:t>
            </a:r>
            <a:r>
              <a:rPr lang="uk-UA" dirty="0" smtClean="0">
                <a:ea typeface="Cambria" panose="02040503050406030204" pitchFamily="18" charset="0"/>
                <a:cs typeface="Times New Roman" panose="02020603050405020304" pitchFamily="18" charset="0"/>
              </a:rPr>
              <a:t>магістр (ОКР спеціаліст</a:t>
            </a:r>
            <a:r>
              <a:rPr lang="uk-UA" dirty="0">
                <a:ea typeface="Cambria" panose="02040503050406030204" pitchFamily="18" charset="0"/>
                <a:cs typeface="Times New Roman" panose="02020603050405020304" pitchFamily="18" charset="0"/>
              </a:rPr>
              <a:t>) </a:t>
            </a:r>
            <a:r>
              <a:rPr lang="uk-UA" dirty="0" smtClean="0">
                <a:ea typeface="Cambria" panose="02040503050406030204" pitchFamily="18" charset="0"/>
                <a:cs typeface="Times New Roman" panose="02020603050405020304" pitchFamily="18" charset="0"/>
              </a:rPr>
              <a:t>–НРК7</a:t>
            </a:r>
            <a:r>
              <a:rPr lang="uk-UA" dirty="0" smtClean="0">
                <a:ea typeface="Cambria" panose="02040503050406030204" pitchFamily="18" charset="0"/>
                <a:cs typeface="Times New Roman" panose="02020603050405020304" pitchFamily="18" charset="0"/>
              </a:rPr>
              <a:t>.</a:t>
            </a:r>
            <a:endParaRPr lang="uk-UA" dirty="0" smtClean="0">
              <a:ea typeface="Cambria" panose="02040503050406030204" pitchFamily="18" charset="0"/>
              <a:cs typeface="Times New Roman" panose="02020603050405020304" pitchFamily="18" charset="0"/>
            </a:endParaRPr>
          </a:p>
          <a:p>
            <a:pPr algn="just"/>
            <a:endParaRPr lang="uk-UA" dirty="0" smtClean="0">
              <a:ea typeface="Cambria" panose="02040503050406030204" pitchFamily="18" charset="0"/>
              <a:cs typeface="Times New Roman" panose="02020603050405020304" pitchFamily="18" charset="0"/>
            </a:endParaRPr>
          </a:p>
          <a:p>
            <a:pPr algn="just">
              <a:buFont typeface="Wingdings" panose="05000000000000000000" pitchFamily="2" charset="2"/>
              <a:buChar char="Ø"/>
            </a:pPr>
            <a:r>
              <a:rPr lang="uk-UA" dirty="0" smtClean="0">
                <a:ea typeface="Cambria" panose="02040503050406030204" pitchFamily="18" charset="0"/>
                <a:cs typeface="Times New Roman" panose="02020603050405020304" pitchFamily="18" charset="0"/>
              </a:rPr>
              <a:t>Вступники приймаються на навчання на перший рік навчання</a:t>
            </a:r>
            <a:endParaRPr lang="uk-UA" dirty="0" smtClean="0">
              <a:ea typeface="Cambria" panose="02040503050406030204" pitchFamily="18" charset="0"/>
              <a:cs typeface="Times New Roman" panose="02020603050405020304" pitchFamily="18" charset="0"/>
            </a:endParaRPr>
          </a:p>
          <a:p>
            <a:pPr algn="just"/>
            <a:r>
              <a:rPr lang="uk-UA" b="1" dirty="0" smtClean="0">
                <a:ea typeface="Cambria" panose="02040503050406030204" pitchFamily="18" charset="0"/>
                <a:cs typeface="Times New Roman" panose="02020603050405020304" pitchFamily="18" charset="0"/>
              </a:rPr>
              <a:t> </a:t>
            </a:r>
            <a:endParaRPr lang="uk-UA" dirty="0" smtClean="0">
              <a:ea typeface="Cambria" panose="02040503050406030204" pitchFamily="18" charset="0"/>
              <a:cs typeface="Times New Roman" panose="02020603050405020304" pitchFamily="18" charset="0"/>
            </a:endParaRPr>
          </a:p>
          <a:p>
            <a:pPr algn="just">
              <a:buFont typeface="Wingdings" panose="05000000000000000000" pitchFamily="2" charset="2"/>
              <a:buChar char="Ø"/>
            </a:pPr>
            <a:r>
              <a:rPr lang="uk-UA" dirty="0">
                <a:ea typeface="Cambria" panose="02040503050406030204" pitchFamily="18" charset="0"/>
                <a:cs typeface="Times New Roman" panose="02020603050405020304" pitchFamily="18" charset="0"/>
              </a:rPr>
              <a:t>Для вступу на навчання для здобуття ступеня бакалавра на основі </a:t>
            </a:r>
            <a:r>
              <a:rPr lang="uk-UA" dirty="0" smtClean="0">
                <a:ea typeface="Cambria" panose="02040503050406030204" pitchFamily="18" charset="0"/>
                <a:cs typeface="Times New Roman" panose="02020603050405020304" pitchFamily="18" charset="0"/>
              </a:rPr>
              <a:t>ПСЗО та НРК5 </a:t>
            </a:r>
            <a:r>
              <a:rPr lang="uk-UA" dirty="0">
                <a:ea typeface="Cambria" panose="02040503050406030204" pitchFamily="18" charset="0"/>
                <a:cs typeface="Times New Roman" panose="02020603050405020304" pitchFamily="18" charset="0"/>
              </a:rPr>
              <a:t>- у формі ЗНО 2020-2021 або НМТ 2022-2023 років та розгляду мотиваційних листів (</a:t>
            </a:r>
            <a:r>
              <a:rPr lang="uk-UA" dirty="0" smtClean="0">
                <a:ea typeface="Cambria" panose="02040503050406030204" pitchFamily="18" charset="0"/>
                <a:cs typeface="Times New Roman" panose="02020603050405020304" pitchFamily="18" charset="0"/>
              </a:rPr>
              <a:t>таблиці 7 і 9, </a:t>
            </a:r>
            <a:r>
              <a:rPr lang="uk-UA" dirty="0">
                <a:ea typeface="Cambria" panose="02040503050406030204" pitchFamily="18" charset="0"/>
                <a:cs typeface="Times New Roman" panose="02020603050405020304" pitchFamily="18" charset="0"/>
              </a:rPr>
              <a:t>та для ВСП </a:t>
            </a:r>
            <a:r>
              <a:rPr lang="uk-UA" dirty="0" smtClean="0">
                <a:ea typeface="Cambria" panose="02040503050406030204" pitchFamily="18" charset="0"/>
                <a:cs typeface="Times New Roman" panose="02020603050405020304" pitchFamily="18" charset="0"/>
              </a:rPr>
              <a:t>таблиці 2 і 3 </a:t>
            </a:r>
            <a:r>
              <a:rPr lang="uk-UA" dirty="0">
                <a:ea typeface="Cambria" panose="02040503050406030204" pitchFamily="18" charset="0"/>
                <a:cs typeface="Times New Roman" panose="02020603050405020304" pitchFamily="18" charset="0"/>
              </a:rPr>
              <a:t>додатку 2 Правил прийому</a:t>
            </a:r>
            <a:r>
              <a:rPr lang="uk-UA" dirty="0" smtClean="0">
                <a:ea typeface="Cambria" panose="02040503050406030204" pitchFamily="18" charset="0"/>
                <a:cs typeface="Times New Roman" panose="02020603050405020304" pitchFamily="18" charset="0"/>
              </a:rPr>
              <a:t>).</a:t>
            </a:r>
            <a:endParaRPr lang="uk-UA" dirty="0" smtClean="0">
              <a:ea typeface="Cambria" panose="02040503050406030204" pitchFamily="18" charset="0"/>
              <a:cs typeface="Times New Roman" panose="02020603050405020304" pitchFamily="18" charset="0"/>
            </a:endParaRPr>
          </a:p>
          <a:p>
            <a:pPr algn="just">
              <a:buFont typeface="Wingdings" panose="05000000000000000000" pitchFamily="2" charset="2"/>
              <a:buChar char="Ø"/>
            </a:pPr>
            <a:endParaRPr lang="uk-UA" dirty="0" smtClean="0">
              <a:ea typeface="Cambria" panose="02040503050406030204" pitchFamily="18" charset="0"/>
              <a:cs typeface="Times New Roman" panose="02020603050405020304" pitchFamily="18" charset="0"/>
            </a:endParaRPr>
          </a:p>
          <a:p>
            <a:pPr algn="just">
              <a:buFont typeface="Wingdings" panose="05000000000000000000" pitchFamily="2" charset="2"/>
              <a:buChar char="Ø"/>
            </a:pPr>
            <a:r>
              <a:rPr lang="uk-UA" dirty="0">
                <a:ea typeface="Cambria" panose="02040503050406030204" pitchFamily="18" charset="0"/>
                <a:cs typeface="Times New Roman" panose="02020603050405020304" pitchFamily="18" charset="0"/>
              </a:rPr>
              <a:t>Для здобуття ступеня магістра за спеціальністю 081 «Право» приймаються особи, які здобули ступінь бакалавра зі спеціальностей 081 «Право» або 082 «Міжнародне право». </a:t>
            </a:r>
            <a:endParaRPr lang="uk-UA" dirty="0" smtClean="0">
              <a:ea typeface="Cambria" panose="02040503050406030204" pitchFamily="18" charset="0"/>
              <a:cs typeface="Times New Roman" panose="02020603050405020304" pitchFamily="18" charset="0"/>
            </a:endParaRPr>
          </a:p>
          <a:p>
            <a:pPr algn="just">
              <a:buFont typeface="Wingdings" panose="05000000000000000000" pitchFamily="2" charset="2"/>
              <a:buChar char="Ø"/>
            </a:pPr>
            <a:endParaRPr lang="uk-UA" dirty="0">
              <a:ea typeface="Cambria" panose="02040503050406030204" pitchFamily="18" charset="0"/>
              <a:cs typeface="Times New Roman" panose="02020603050405020304" pitchFamily="18" charset="0"/>
            </a:endParaRPr>
          </a:p>
          <a:p>
            <a:pPr algn="just">
              <a:buFont typeface="Wingdings" panose="05000000000000000000" pitchFamily="2" charset="2"/>
              <a:buChar char="Ø"/>
            </a:pPr>
            <a:r>
              <a:rPr lang="uk-UA" dirty="0">
                <a:ea typeface="Cambria" panose="02040503050406030204" pitchFamily="18" charset="0"/>
                <a:cs typeface="Times New Roman" panose="02020603050405020304" pitchFamily="18" charset="0"/>
              </a:rPr>
              <a:t>Для здобуття ступеня магістра за спеціальністю 225 «Медична психологія» здійснюється прийом на навчання на основі НРК5, НРК6 зі спеціальностей галузі знань 22 «Охорона здоров’я» або 053 «Психологія» галузі знань 05 «Соціальні та поведінкові науки».</a:t>
            </a:r>
            <a:endParaRPr lang="uk-UA" dirty="0">
              <a:ea typeface="Cambria" panose="02040503050406030204" pitchFamily="18" charset="0"/>
              <a:cs typeface="Times New Roman" panose="02020603050405020304" pitchFamily="18" charset="0"/>
            </a:endParaRPr>
          </a:p>
          <a:p>
            <a:pPr algn="just">
              <a:buFont typeface="Wingdings" panose="05000000000000000000" pitchFamily="2" charset="2"/>
              <a:buChar char="Ø"/>
            </a:pPr>
            <a:endParaRPr lang="uk-UA" sz="24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0" y="31490"/>
            <a:ext cx="12191999" cy="646331"/>
          </a:xfrm>
          <a:prstGeom prst="rect">
            <a:avLst/>
          </a:prstGeom>
          <a:solidFill>
            <a:srgbClr val="FFC000"/>
          </a:solidFill>
        </p:spPr>
        <p:txBody>
          <a:bodyPr wrap="square" rtlCol="0">
            <a:spAutoFit/>
          </a:bodyPr>
          <a:lstStyle/>
          <a:p>
            <a:pPr algn="ctr"/>
            <a:r>
              <a:rPr lang="ru-RU" sz="3600" dirty="0" smtClean="0"/>
              <a:t>ОСНОВНІ ВИМОГИ</a:t>
            </a:r>
            <a:endParaRPr lang="ru-RU" sz="3600" b="1" baseline="30000" dirty="0">
              <a:latin typeface="Arial Narrow" panose="020B060602020203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975090" y="6366510"/>
            <a:ext cx="2743200" cy="365125"/>
          </a:xfrm>
        </p:spPr>
        <p:txBody>
          <a:bodyPr/>
          <a:lstStyle/>
          <a:p>
            <a:r>
              <a:rPr lang="uk-UA" altLang="en-US" sz="2000" b="1" smtClean="0"/>
              <a:t>2</a:t>
            </a:r>
            <a:endParaRPr lang="uk-UA" altLang="en-US" sz="2000" b="1" dirty="0" smtClean="0"/>
          </a:p>
        </p:txBody>
      </p:sp>
      <p:sp>
        <p:nvSpPr>
          <p:cNvPr id="3" name="TextBox 2"/>
          <p:cNvSpPr txBox="1"/>
          <p:nvPr/>
        </p:nvSpPr>
        <p:spPr>
          <a:xfrm>
            <a:off x="0" y="16500"/>
            <a:ext cx="12191999" cy="646331"/>
          </a:xfrm>
          <a:prstGeom prst="rect">
            <a:avLst/>
          </a:prstGeom>
          <a:solidFill>
            <a:srgbClr val="FFC000"/>
          </a:solidFill>
        </p:spPr>
        <p:txBody>
          <a:bodyPr wrap="square" rtlCol="0">
            <a:spAutoFit/>
          </a:bodyPr>
          <a:lstStyle/>
          <a:p>
            <a:pPr algn="ctr"/>
            <a:r>
              <a:rPr lang="ru-RU" sz="3600" dirty="0" smtClean="0"/>
              <a:t>ВИЩА ОСВІТА НА ОСНОВІ ПЗСО ТА НРК5</a:t>
            </a:r>
            <a:endParaRPr lang="ru-RU" sz="3600" b="1" baseline="30000" dirty="0">
              <a:latin typeface="Arial Narrow" panose="020B0606020202030204" pitchFamily="34" charset="0"/>
              <a:cs typeface="Arial" panose="020B0604020202020204" pitchFamily="34" charset="0"/>
            </a:endParaRPr>
          </a:p>
        </p:txBody>
      </p:sp>
      <p:sp>
        <p:nvSpPr>
          <p:cNvPr id="6" name="TextBox 5"/>
          <p:cNvSpPr txBox="1"/>
          <p:nvPr/>
        </p:nvSpPr>
        <p:spPr>
          <a:xfrm>
            <a:off x="388156" y="928923"/>
            <a:ext cx="11415574" cy="5400675"/>
          </a:xfrm>
          <a:prstGeom prst="rect">
            <a:avLst/>
          </a:prstGeom>
          <a:noFill/>
        </p:spPr>
        <p:txBody>
          <a:bodyPr wrap="square" rtlCol="0">
            <a:spAutoFit/>
          </a:bodyPr>
          <a:lstStyle/>
          <a:p>
            <a:pPr algn="just">
              <a:buFont typeface="Wingdings" panose="05000000000000000000" pitchFamily="2" charset="2"/>
              <a:buChar char="Ø"/>
            </a:pPr>
            <a:r>
              <a:rPr lang="uk-UA" sz="2300" dirty="0" smtClean="0">
                <a:sym typeface="+mn-ea"/>
              </a:rPr>
              <a:t>для вступу на спеціальності галузей знань 05 «Соціальні та поведінкові науки», 06 «Журналістика», 07 «Управління та адміністрування», 08 «Право», 12 «Інформаційні технології», 22 «Охорона здоров</a:t>
            </a:r>
            <a:r>
              <a:rPr lang="en-US" sz="2300" dirty="0" smtClean="0">
                <a:sym typeface="+mn-ea"/>
              </a:rPr>
              <a:t>’</a:t>
            </a:r>
            <a:r>
              <a:rPr lang="uk-UA" sz="2300" dirty="0" smtClean="0">
                <a:sym typeface="+mn-ea"/>
              </a:rPr>
              <a:t>я», 24 «Сфера обслуговування», 25 «Воєнні науки, національна безпека, безпека державного кордону», 26 «Цивільна безпека», 28 «Публічне управління та адміністрування», 29 «Міжнародні відносини» та спеціальності </a:t>
            </a:r>
            <a:r>
              <a:rPr lang="uk-UA" sz="2300" dirty="0">
                <a:sym typeface="+mn-ea"/>
              </a:rPr>
              <a:t>035 </a:t>
            </a:r>
            <a:r>
              <a:rPr lang="uk-UA" sz="2300" dirty="0" smtClean="0">
                <a:sym typeface="+mn-ea"/>
              </a:rPr>
              <a:t>«Філологія»</a:t>
            </a:r>
            <a:r>
              <a:rPr lang="uk-UA" sz="2300" dirty="0">
                <a:sym typeface="+mn-ea"/>
              </a:rPr>
              <a:t>, </a:t>
            </a:r>
            <a:r>
              <a:rPr lang="uk-UA" sz="2300" dirty="0" smtClean="0">
                <a:sym typeface="+mn-ea"/>
              </a:rPr>
              <a:t>022 «Дизайн» </a:t>
            </a:r>
            <a:r>
              <a:rPr lang="uk-UA" sz="2300" dirty="0">
                <a:sym typeface="+mn-ea"/>
              </a:rPr>
              <a:t>(спеціалізація «Веб-дизайн</a:t>
            </a:r>
            <a:r>
              <a:rPr lang="uk-UA" sz="2300" dirty="0" smtClean="0">
                <a:sym typeface="+mn-ea"/>
              </a:rPr>
              <a:t>») – НМТ 2022-2023 років або ЗНО 2020-2021 років + мотиваційний лист;</a:t>
            </a:r>
            <a:endParaRPr lang="uk-UA" sz="2300" dirty="0" smtClean="0"/>
          </a:p>
          <a:p>
            <a:pPr indent="0" algn="just">
              <a:buFont typeface="Wingdings" panose="05000000000000000000" pitchFamily="2" charset="2"/>
              <a:buNone/>
            </a:pPr>
            <a:endParaRPr lang="uk-UA" sz="2300" dirty="0" smtClean="0"/>
          </a:p>
          <a:p>
            <a:pPr algn="just">
              <a:buFont typeface="Wingdings" panose="05000000000000000000" pitchFamily="2" charset="2"/>
              <a:buChar char="Ø"/>
            </a:pPr>
            <a:r>
              <a:rPr lang="uk-UA" sz="2300" dirty="0" smtClean="0">
                <a:sym typeface="+mn-ea"/>
              </a:rPr>
              <a:t>для вступу на спеціальність 022 «Дизайн» за спеціалізацією «Графічний дизайн» – творчий конкурс + мотиваційний лист;</a:t>
            </a:r>
            <a:endParaRPr lang="uk-UA" sz="2300" dirty="0" smtClean="0"/>
          </a:p>
          <a:p>
            <a:pPr algn="just"/>
            <a:endParaRPr lang="uk-UA" sz="2300" dirty="0" smtClean="0"/>
          </a:p>
          <a:p>
            <a:pPr algn="just">
              <a:buFont typeface="Wingdings" panose="05000000000000000000" pitchFamily="2" charset="2"/>
              <a:buChar char="Ø"/>
            </a:pPr>
            <a:r>
              <a:rPr lang="uk-UA" sz="2300" dirty="0" smtClean="0"/>
              <a:t> для вступу на спеціальність 015 «Професійна освіта (за спеціалізаціями)» на контракт – мотиваційний </a:t>
            </a:r>
            <a:r>
              <a:rPr lang="uk-UA" sz="2300" dirty="0"/>
              <a:t>лист</a:t>
            </a:r>
            <a:r>
              <a:rPr lang="uk-UA" sz="2300" dirty="0" smtClean="0"/>
              <a:t>;</a:t>
            </a:r>
            <a:endParaRPr lang="uk-UA" sz="2300" dirty="0" smtClean="0"/>
          </a:p>
          <a:p>
            <a:pPr algn="just"/>
            <a:endParaRPr lang="uk-UA" sz="2300" dirty="0" smtClean="0"/>
          </a:p>
          <a:p>
            <a:pPr algn="just">
              <a:buFont typeface="Wingdings" panose="05000000000000000000" pitchFamily="2" charset="2"/>
              <a:buChar char="Ø"/>
            </a:pPr>
            <a:r>
              <a:rPr lang="uk-UA" sz="2300" dirty="0"/>
              <a:t>для </a:t>
            </a:r>
            <a:r>
              <a:rPr lang="uk-UA" sz="2300" dirty="0" smtClean="0"/>
              <a:t>вступу громадян </a:t>
            </a:r>
            <a:r>
              <a:rPr lang="uk-UA" sz="2300" dirty="0"/>
              <a:t>Республіки </a:t>
            </a:r>
            <a:r>
              <a:rPr lang="uk-UA" sz="2300" dirty="0" smtClean="0"/>
              <a:t>Польща </a:t>
            </a:r>
            <a:r>
              <a:rPr lang="uk-UA" sz="2300" dirty="0"/>
              <a:t>–</a:t>
            </a:r>
            <a:r>
              <a:rPr lang="uk-UA" sz="2300" dirty="0" smtClean="0"/>
              <a:t> </a:t>
            </a:r>
            <a:r>
              <a:rPr lang="uk-UA" sz="2300" dirty="0" err="1" smtClean="0"/>
              <a:t>матуральний</a:t>
            </a:r>
            <a:r>
              <a:rPr lang="uk-UA" sz="2300" dirty="0" smtClean="0"/>
              <a:t> іспит + мотиваційний лист.</a:t>
            </a:r>
            <a:endParaRPr lang="ru-RU" sz="2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8975090" y="6351270"/>
            <a:ext cx="2743200" cy="365125"/>
          </a:xfrm>
        </p:spPr>
        <p:txBody>
          <a:bodyPr/>
          <a:lstStyle/>
          <a:p>
            <a:r>
              <a:rPr lang="uk-UA" altLang="en-US" sz="2000" b="1" smtClean="0"/>
              <a:t>3</a:t>
            </a:r>
            <a:endParaRPr lang="uk-UA" altLang="en-US" sz="2000" b="1" dirty="0" smtClean="0"/>
          </a:p>
        </p:txBody>
      </p:sp>
      <p:sp>
        <p:nvSpPr>
          <p:cNvPr id="3" name="TextBox 2"/>
          <p:cNvSpPr txBox="1"/>
          <p:nvPr/>
        </p:nvSpPr>
        <p:spPr>
          <a:xfrm>
            <a:off x="0" y="26122"/>
            <a:ext cx="12191999" cy="646331"/>
          </a:xfrm>
          <a:prstGeom prst="rect">
            <a:avLst/>
          </a:prstGeom>
          <a:solidFill>
            <a:srgbClr val="FFC000"/>
          </a:solidFill>
        </p:spPr>
        <p:txBody>
          <a:bodyPr wrap="square" rtlCol="0">
            <a:spAutoFit/>
          </a:bodyPr>
          <a:lstStyle/>
          <a:p>
            <a:pPr algn="ctr"/>
            <a:r>
              <a:rPr lang="ru-RU" sz="3600" dirty="0" smtClean="0"/>
              <a:t>МАГІСТРАТУРА НА ОСНОВІ НРК6</a:t>
            </a:r>
            <a:endParaRPr lang="ru-RU" sz="3600" b="1" baseline="30000" dirty="0">
              <a:latin typeface="Arial Narrow" panose="020B0606020202030204" pitchFamily="34" charset="0"/>
              <a:cs typeface="Arial" panose="020B0604020202020204" pitchFamily="34" charset="0"/>
            </a:endParaRPr>
          </a:p>
        </p:txBody>
      </p:sp>
      <p:sp>
        <p:nvSpPr>
          <p:cNvPr id="4" name="TextBox 3"/>
          <p:cNvSpPr txBox="1"/>
          <p:nvPr/>
        </p:nvSpPr>
        <p:spPr>
          <a:xfrm>
            <a:off x="581891" y="1089164"/>
            <a:ext cx="11399902" cy="5262245"/>
          </a:xfrm>
          <a:prstGeom prst="rect">
            <a:avLst/>
          </a:prstGeom>
          <a:noFill/>
        </p:spPr>
        <p:txBody>
          <a:bodyPr wrap="square" rtlCol="0">
            <a:spAutoFit/>
          </a:bodyPr>
          <a:lstStyle/>
          <a:p>
            <a:pPr algn="just">
              <a:buFont typeface="Wingdings" panose="05000000000000000000" pitchFamily="2" charset="2"/>
              <a:buChar char="Ø"/>
            </a:pPr>
            <a:r>
              <a:rPr lang="uk-UA" sz="2400" dirty="0" smtClean="0"/>
              <a:t>Для вступу на спеціальності </a:t>
            </a:r>
            <a:r>
              <a:rPr lang="uk-UA" sz="2400" dirty="0"/>
              <a:t>051 «Економіка», 053 «Психологія», </a:t>
            </a:r>
            <a:r>
              <a:rPr lang="uk-UA" sz="2400" dirty="0" smtClean="0"/>
              <a:t>071 </a:t>
            </a:r>
            <a:r>
              <a:rPr lang="uk-UA" sz="2400" dirty="0"/>
              <a:t>«Облік і оподаткування», 072 «Фінанси, банківська справа, страхування та фондовий ринок», 073 «Менеджмент», 075 «Маркетинг», 081 «Право», 281 «Публічне управління та адміністрування», 291 «Міжнародні відносини, суспільні комунікації та регіональні студії</a:t>
            </a:r>
            <a:r>
              <a:rPr lang="uk-UA" sz="2400" dirty="0" smtClean="0"/>
              <a:t>» – </a:t>
            </a:r>
            <a:r>
              <a:rPr lang="uk-UA" sz="2400" dirty="0"/>
              <a:t>ЄВІ 2023 </a:t>
            </a:r>
            <a:r>
              <a:rPr lang="uk-UA" sz="2400" dirty="0" smtClean="0"/>
              <a:t>року та ЄФВВ 2023 року + мотиваційний лист;</a:t>
            </a:r>
            <a:endParaRPr lang="uk-UA" sz="2400" dirty="0" smtClean="0"/>
          </a:p>
          <a:p>
            <a:endParaRPr lang="uk-UA" sz="2400" dirty="0" smtClean="0"/>
          </a:p>
          <a:p>
            <a:pPr indent="-342900" algn="just">
              <a:buFont typeface="Wingdings" panose="05000000000000000000" pitchFamily="2" charset="2"/>
              <a:buChar char="Ø"/>
            </a:pPr>
            <a:r>
              <a:rPr lang="uk-UA" sz="2400" dirty="0" smtClean="0"/>
              <a:t>для вступу на </a:t>
            </a:r>
            <a:r>
              <a:rPr lang="uk-UA" sz="2400" dirty="0"/>
              <a:t>спеціальність 061 </a:t>
            </a:r>
            <a:r>
              <a:rPr lang="uk-UA" sz="2400" dirty="0" smtClean="0"/>
              <a:t>«</a:t>
            </a:r>
            <a:r>
              <a:rPr lang="uk-UA" sz="2400" dirty="0"/>
              <a:t>Журналістика</a:t>
            </a:r>
            <a:r>
              <a:rPr lang="uk-UA" sz="2400" dirty="0" smtClean="0"/>
              <a:t>» </a:t>
            </a:r>
            <a:r>
              <a:rPr lang="uk-UA" sz="2400" dirty="0"/>
              <a:t>–</a:t>
            </a:r>
            <a:r>
              <a:rPr lang="uk-UA" sz="2400" dirty="0" smtClean="0"/>
              <a:t> ЄВІ </a:t>
            </a:r>
            <a:r>
              <a:rPr lang="uk-UA" sz="2400" dirty="0"/>
              <a:t>2023 року та ЄФВВ </a:t>
            </a:r>
            <a:r>
              <a:rPr lang="uk-UA" sz="2400" dirty="0" smtClean="0"/>
              <a:t>2023 року, </a:t>
            </a:r>
            <a:br>
              <a:rPr lang="uk-UA" sz="2400" dirty="0" smtClean="0"/>
            </a:br>
            <a:r>
              <a:rPr lang="uk-UA" sz="2400" dirty="0" smtClean="0"/>
              <a:t>або </a:t>
            </a:r>
            <a:r>
              <a:rPr lang="uk-UA" sz="2400" dirty="0"/>
              <a:t>ЄВІ 2023 року та </a:t>
            </a:r>
            <a:r>
              <a:rPr lang="uk-UA" sz="2400" dirty="0" smtClean="0"/>
              <a:t>фаховий іспит </a:t>
            </a:r>
            <a:r>
              <a:rPr lang="uk-UA" sz="2400" dirty="0"/>
              <a:t>для вступників, які здобули вищу освіту ступеня бакалавра зі спеціальності 061 «Журналістика» в </a:t>
            </a:r>
            <a:r>
              <a:rPr lang="uk-UA" sz="2400" dirty="0" smtClean="0"/>
              <a:t>Академії + </a:t>
            </a:r>
            <a:r>
              <a:rPr lang="uk-UA" sz="2400" dirty="0"/>
              <a:t>мотиваційний </a:t>
            </a:r>
            <a:r>
              <a:rPr lang="uk-UA" sz="2400" dirty="0" smtClean="0"/>
              <a:t>лист;</a:t>
            </a:r>
            <a:endParaRPr lang="uk-UA" sz="2400" dirty="0"/>
          </a:p>
          <a:p>
            <a:endParaRPr lang="uk-UA" sz="2400" dirty="0" smtClean="0"/>
          </a:p>
          <a:p>
            <a:pPr algn="just">
              <a:buFont typeface="Wingdings" panose="05000000000000000000" pitchFamily="2" charset="2"/>
              <a:buChar char="Ø"/>
            </a:pPr>
            <a:r>
              <a:rPr lang="uk-UA" sz="2400" dirty="0" smtClean="0"/>
              <a:t> для вступу на спеціальності 022 «Дизайн»,  035 «Філологія», 121 «Інженерія програмного забезпечення», </a:t>
            </a:r>
            <a:r>
              <a:rPr lang="uk-UA" sz="2400" dirty="0"/>
              <a:t>242 </a:t>
            </a:r>
            <a:r>
              <a:rPr lang="uk-UA" sz="2400" dirty="0" smtClean="0"/>
              <a:t>«Туризм і рекреація», 256 «Національна безпека», 262 «Правоохоронна діяльність», 225 «Медична психологія», 226 «Фармація, промислова фармація» </a:t>
            </a:r>
            <a:r>
              <a:rPr lang="uk-UA" sz="2400" dirty="0"/>
              <a:t>– </a:t>
            </a:r>
            <a:r>
              <a:rPr lang="uk-UA" sz="2400" dirty="0" smtClean="0"/>
              <a:t> </a:t>
            </a:r>
            <a:r>
              <a:rPr lang="uk-UA" sz="2400" dirty="0"/>
              <a:t>ЄВІ 2023 року </a:t>
            </a:r>
            <a:r>
              <a:rPr lang="uk-UA" sz="2400" dirty="0" smtClean="0"/>
              <a:t> та  фаховий іспит + мотиваційний лист.</a:t>
            </a:r>
            <a:endParaRPr lang="uk-UA"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093835" y="6337300"/>
            <a:ext cx="2743200" cy="365125"/>
          </a:xfrm>
        </p:spPr>
        <p:txBody>
          <a:bodyPr/>
          <a:lstStyle/>
          <a:p>
            <a:r>
              <a:rPr lang="uk-UA" altLang="en-US" sz="2000" b="1" smtClean="0"/>
              <a:t>4</a:t>
            </a:r>
            <a:endParaRPr lang="uk-UA" altLang="en-US" sz="2000" b="1" dirty="0" smtClean="0"/>
          </a:p>
        </p:txBody>
      </p:sp>
      <p:sp>
        <p:nvSpPr>
          <p:cNvPr id="4" name="TextBox 3"/>
          <p:cNvSpPr txBox="1"/>
          <p:nvPr/>
        </p:nvSpPr>
        <p:spPr>
          <a:xfrm>
            <a:off x="0" y="26122"/>
            <a:ext cx="12191999" cy="646331"/>
          </a:xfrm>
          <a:prstGeom prst="rect">
            <a:avLst/>
          </a:prstGeom>
          <a:solidFill>
            <a:srgbClr val="FFC000"/>
          </a:solidFill>
        </p:spPr>
        <p:txBody>
          <a:bodyPr wrap="square" rtlCol="0">
            <a:spAutoFit/>
          </a:bodyPr>
          <a:lstStyle/>
          <a:p>
            <a:pPr algn="ctr"/>
            <a:r>
              <a:rPr lang="ru-RU" sz="3600" dirty="0" smtClean="0"/>
              <a:t>МАГІСТРАТУРА НА ОСНОВІ НРК7</a:t>
            </a:r>
            <a:endParaRPr lang="ru-RU" sz="3600" b="1" baseline="30000" dirty="0">
              <a:latin typeface="Arial Narrow" panose="020B0606020202030204" pitchFamily="34" charset="0"/>
              <a:cs typeface="Arial" panose="020B0604020202020204" pitchFamily="34" charset="0"/>
            </a:endParaRPr>
          </a:p>
        </p:txBody>
      </p:sp>
      <p:sp>
        <p:nvSpPr>
          <p:cNvPr id="5" name="TextBox 4"/>
          <p:cNvSpPr txBox="1"/>
          <p:nvPr/>
        </p:nvSpPr>
        <p:spPr>
          <a:xfrm>
            <a:off x="581891" y="991023"/>
            <a:ext cx="11255434" cy="5262245"/>
          </a:xfrm>
          <a:prstGeom prst="rect">
            <a:avLst/>
          </a:prstGeom>
          <a:noFill/>
        </p:spPr>
        <p:txBody>
          <a:bodyPr wrap="square" rtlCol="0">
            <a:spAutoFit/>
          </a:bodyPr>
          <a:lstStyle/>
          <a:p>
            <a:endParaRPr lang="uk-UA" sz="2400" dirty="0" smtClean="0"/>
          </a:p>
          <a:p>
            <a:pPr algn="just">
              <a:buFont typeface="Wingdings" panose="05000000000000000000" pitchFamily="2" charset="2"/>
              <a:buChar char="Ø"/>
            </a:pPr>
            <a:r>
              <a:rPr lang="uk-UA" sz="2400" dirty="0" smtClean="0"/>
              <a:t>Для вступу </a:t>
            </a:r>
            <a:r>
              <a:rPr lang="uk-UA" sz="2400" dirty="0"/>
              <a:t>на контракт </a:t>
            </a:r>
            <a:r>
              <a:rPr lang="uk-UA" sz="2400" dirty="0" smtClean="0"/>
              <a:t>на </a:t>
            </a:r>
            <a:r>
              <a:rPr lang="uk-UA" sz="2400" dirty="0"/>
              <a:t>спеціальності 051 «Економіка», 053 «Психологія», </a:t>
            </a:r>
            <a:br>
              <a:rPr lang="uk-UA" sz="2400" dirty="0"/>
            </a:br>
            <a:r>
              <a:rPr lang="uk-UA" sz="2400" dirty="0"/>
              <a:t>061 «Журналістика</a:t>
            </a:r>
            <a:r>
              <a:rPr lang="uk-UA" sz="2400" dirty="0" smtClean="0"/>
              <a:t>», 071 </a:t>
            </a:r>
            <a:r>
              <a:rPr lang="uk-UA" sz="2400" dirty="0"/>
              <a:t>«Облік і оподаткування», 072 «Фінанси, банківська справа, страхування та фондовий ринок», 073 «Менеджмент», 075 «Маркетинг», </a:t>
            </a:r>
            <a:br>
              <a:rPr lang="uk-UA" sz="2400" dirty="0"/>
            </a:br>
            <a:r>
              <a:rPr lang="uk-UA" sz="2400" dirty="0" smtClean="0"/>
              <a:t>281 </a:t>
            </a:r>
            <a:r>
              <a:rPr lang="uk-UA" sz="2400" dirty="0"/>
              <a:t>«Публічне управління та адміністрування», 291 «Міжнародні відносини, суспільні комунікації та регіональні студії» –</a:t>
            </a:r>
            <a:r>
              <a:rPr lang="uk-UA" sz="2400" b="1" dirty="0" smtClean="0"/>
              <a:t> </a:t>
            </a:r>
            <a:r>
              <a:rPr lang="uk-UA" sz="2400" dirty="0" smtClean="0"/>
              <a:t>ЄВІ та/або ЄФВВ 2023 року </a:t>
            </a:r>
            <a:r>
              <a:rPr lang="uk-UA" sz="2400" dirty="0"/>
              <a:t>або </a:t>
            </a:r>
            <a:r>
              <a:rPr lang="uk-UA" sz="2400" dirty="0" smtClean="0"/>
              <a:t>результати співбесіди з іноземної мови та  фаховий іспит </a:t>
            </a:r>
            <a:r>
              <a:rPr lang="uk-UA" sz="2400" dirty="0"/>
              <a:t>+ мотиваційний лист;</a:t>
            </a:r>
            <a:endParaRPr lang="uk-UA" sz="2400" dirty="0"/>
          </a:p>
          <a:p>
            <a:pPr>
              <a:buFont typeface="Wingdings" panose="05000000000000000000" pitchFamily="2" charset="2"/>
              <a:buChar char="Ø"/>
            </a:pPr>
            <a:endParaRPr lang="uk-UA" sz="2400" dirty="0" smtClean="0"/>
          </a:p>
          <a:p>
            <a:pPr algn="just">
              <a:buFont typeface="Wingdings" panose="05000000000000000000" pitchFamily="2" charset="2"/>
              <a:buChar char="Ø"/>
            </a:pPr>
            <a:r>
              <a:rPr lang="uk-UA" sz="2400" dirty="0" smtClean="0"/>
              <a:t> </a:t>
            </a:r>
            <a:r>
              <a:rPr lang="uk-UA" sz="2400" dirty="0"/>
              <a:t>для вступу на контракт </a:t>
            </a:r>
            <a:r>
              <a:rPr lang="uk-UA" sz="2400" dirty="0" smtClean="0"/>
              <a:t>на </a:t>
            </a:r>
            <a:r>
              <a:rPr lang="uk-UA" sz="2400" dirty="0"/>
              <a:t>спеціальності 022 «Дизайн»,  035 «Філологія», </a:t>
            </a:r>
            <a:br>
              <a:rPr lang="uk-UA" sz="2400" dirty="0"/>
            </a:br>
            <a:r>
              <a:rPr lang="uk-UA" sz="2400" dirty="0"/>
              <a:t>121 «Інженерія програмного забезпечення», 242 «Туризм і рекреація», </a:t>
            </a:r>
            <a:br>
              <a:rPr lang="uk-UA" sz="2400" dirty="0"/>
            </a:br>
            <a:r>
              <a:rPr lang="uk-UA" sz="2400" dirty="0"/>
              <a:t>256 «Національна безпека», 262 «Правоохоронна діяльність», 225 «Медична психологія», 226 «Фармація, промислова фармація»</a:t>
            </a:r>
            <a:r>
              <a:rPr lang="uk-UA" sz="2400" dirty="0" smtClean="0"/>
              <a:t> </a:t>
            </a:r>
            <a:r>
              <a:rPr lang="uk-UA" sz="2400" dirty="0"/>
              <a:t>–  </a:t>
            </a:r>
            <a:r>
              <a:rPr lang="uk-UA" sz="2400" dirty="0" smtClean="0"/>
              <a:t>ЄВІ</a:t>
            </a:r>
            <a:r>
              <a:rPr lang="uk-UA" sz="2400" dirty="0"/>
              <a:t> 2023 року</a:t>
            </a:r>
            <a:r>
              <a:rPr lang="uk-UA" sz="2400" dirty="0" smtClean="0"/>
              <a:t> або </a:t>
            </a:r>
            <a:r>
              <a:rPr lang="uk-UA" sz="2400" dirty="0"/>
              <a:t>результати співбесіди з іноземної мови та  фаховий іспит + мотиваційний лист</a:t>
            </a:r>
            <a:r>
              <a:rPr lang="uk-UA" sz="2400" dirty="0" smtClean="0"/>
              <a:t>.</a:t>
            </a:r>
            <a:endParaRPr lang="uk-UA" sz="2400" dirty="0"/>
          </a:p>
          <a:p>
            <a:endParaRPr lang="uk-UA" sz="24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9091295" y="6317297"/>
            <a:ext cx="2743200" cy="365125"/>
          </a:xfrm>
        </p:spPr>
        <p:txBody>
          <a:bodyPr/>
          <a:lstStyle/>
          <a:p>
            <a:r>
              <a:rPr lang="uk-UA" altLang="en-US" sz="2000" b="1" smtClean="0"/>
              <a:t>5</a:t>
            </a:r>
            <a:endParaRPr lang="uk-UA" altLang="en-US" sz="2000" b="1" dirty="0" smtClean="0"/>
          </a:p>
        </p:txBody>
      </p:sp>
      <p:sp>
        <p:nvSpPr>
          <p:cNvPr id="3" name="TextBox 2"/>
          <p:cNvSpPr txBox="1"/>
          <p:nvPr/>
        </p:nvSpPr>
        <p:spPr>
          <a:xfrm>
            <a:off x="0" y="26122"/>
            <a:ext cx="12191999" cy="646331"/>
          </a:xfrm>
          <a:prstGeom prst="rect">
            <a:avLst/>
          </a:prstGeom>
          <a:solidFill>
            <a:srgbClr val="FFC000"/>
          </a:solidFill>
        </p:spPr>
        <p:txBody>
          <a:bodyPr wrap="square" rtlCol="0">
            <a:spAutoFit/>
          </a:bodyPr>
          <a:lstStyle/>
          <a:p>
            <a:pPr algn="ctr"/>
            <a:r>
              <a:rPr lang="ru-RU" sz="3600" dirty="0" smtClean="0"/>
              <a:t>КОНКУРСНИЙ БАЛ</a:t>
            </a:r>
            <a:endParaRPr lang="ru-RU" sz="3600" b="1" baseline="30000" dirty="0">
              <a:latin typeface="Arial Narrow" panose="020B0606020202030204" pitchFamily="34" charset="0"/>
              <a:cs typeface="Arial" panose="020B0604020202020204" pitchFamily="34" charset="0"/>
            </a:endParaRPr>
          </a:p>
        </p:txBody>
      </p:sp>
      <p:sp>
        <p:nvSpPr>
          <p:cNvPr id="4" name="TextBox 3"/>
          <p:cNvSpPr txBox="1"/>
          <p:nvPr/>
        </p:nvSpPr>
        <p:spPr>
          <a:xfrm>
            <a:off x="430925" y="960610"/>
            <a:ext cx="11403724" cy="5262245"/>
          </a:xfrm>
          <a:prstGeom prst="rect">
            <a:avLst/>
          </a:prstGeom>
          <a:noFill/>
        </p:spPr>
        <p:txBody>
          <a:bodyPr wrap="square" rtlCol="0">
            <a:spAutoFit/>
          </a:bodyPr>
          <a:lstStyle/>
          <a:p>
            <a:pPr>
              <a:buFont typeface="Wingdings" panose="05000000000000000000" pitchFamily="2" charset="2"/>
              <a:buChar char="Ø"/>
            </a:pPr>
            <a:r>
              <a:rPr lang="uk-UA" sz="2400" b="1" dirty="0" smtClean="0"/>
              <a:t> Мінімальні значення </a:t>
            </a:r>
            <a:r>
              <a:rPr lang="uk-UA" sz="2400" dirty="0" smtClean="0"/>
              <a:t>кількості балів із вступних випробувань для здобуття вищої освіти складає </a:t>
            </a:r>
            <a:r>
              <a:rPr lang="uk-UA" sz="2400" b="1" dirty="0" smtClean="0"/>
              <a:t>100 балів</a:t>
            </a:r>
            <a:r>
              <a:rPr lang="uk-UA" sz="2400" dirty="0"/>
              <a:t>;</a:t>
            </a:r>
            <a:endParaRPr lang="uk-UA" sz="2400" dirty="0" smtClean="0"/>
          </a:p>
          <a:p>
            <a:endParaRPr lang="uk-UA" sz="2400" dirty="0" smtClean="0"/>
          </a:p>
          <a:p>
            <a:pPr algn="just">
              <a:buFont typeface="Wingdings" panose="05000000000000000000" pitchFamily="2" charset="2"/>
              <a:buChar char="Ø"/>
            </a:pPr>
            <a:r>
              <a:rPr lang="uk-UA" sz="2400" b="1" dirty="0" smtClean="0"/>
              <a:t> </a:t>
            </a:r>
            <a:r>
              <a:rPr lang="uk-UA" sz="2400" b="1" dirty="0"/>
              <a:t>Конкурсний бал </a:t>
            </a:r>
            <a:r>
              <a:rPr lang="uk-UA" sz="2400" dirty="0"/>
              <a:t>для вступу на основі ПЗСО та НРК5 не може бути менше </a:t>
            </a:r>
            <a:br>
              <a:rPr lang="uk-UA" sz="2400" dirty="0" smtClean="0"/>
            </a:br>
            <a:r>
              <a:rPr lang="uk-UA" sz="2400" dirty="0" smtClean="0"/>
              <a:t>ніж </a:t>
            </a:r>
            <a:r>
              <a:rPr lang="uk-UA" sz="2400" b="1" dirty="0"/>
              <a:t>140</a:t>
            </a:r>
            <a:r>
              <a:rPr lang="uk-UA" sz="2400" dirty="0"/>
              <a:t> </a:t>
            </a:r>
            <a:r>
              <a:rPr lang="uk-UA" sz="2400" b="1" dirty="0"/>
              <a:t>балів</a:t>
            </a:r>
            <a:r>
              <a:rPr lang="uk-UA" sz="2400" dirty="0"/>
              <a:t> на місця </a:t>
            </a:r>
            <a:r>
              <a:rPr lang="uk-UA" sz="2400" u="sng" dirty="0"/>
              <a:t>державного </a:t>
            </a:r>
            <a:r>
              <a:rPr lang="uk-UA" sz="2400" u="sng" dirty="0" smtClean="0"/>
              <a:t>замовлення</a:t>
            </a:r>
            <a:r>
              <a:rPr lang="uk-UA" sz="2400" dirty="0" smtClean="0"/>
              <a:t> </a:t>
            </a:r>
            <a:r>
              <a:rPr lang="uk-UA" sz="2400" dirty="0"/>
              <a:t>(</a:t>
            </a:r>
            <a:r>
              <a:rPr lang="uk-UA" sz="2400" b="1" dirty="0"/>
              <a:t>120</a:t>
            </a:r>
            <a:r>
              <a:rPr lang="uk-UA" sz="2400" dirty="0"/>
              <a:t> </a:t>
            </a:r>
            <a:r>
              <a:rPr lang="uk-UA" sz="2400" b="1" dirty="0"/>
              <a:t>балів</a:t>
            </a:r>
            <a:r>
              <a:rPr lang="uk-UA" sz="2400" dirty="0"/>
              <a:t> для вступу на </a:t>
            </a:r>
            <a:r>
              <a:rPr lang="uk-UA" sz="2400" u="sng" dirty="0" smtClean="0"/>
              <a:t>контракт</a:t>
            </a:r>
            <a:r>
              <a:rPr lang="uk-UA" sz="2400" dirty="0" smtClean="0"/>
              <a:t>) </a:t>
            </a:r>
            <a:r>
              <a:rPr lang="uk-UA" sz="2400" dirty="0"/>
              <a:t>для спеціальностей 081 «Право», 281 «Публічне управління та адміністрування», 291 «Міжнародні відносини, суспільні комунікації та регіональні студії», 226 «Фармація, промислова фармація</a:t>
            </a:r>
            <a:r>
              <a:rPr lang="uk-UA" sz="2400" dirty="0" smtClean="0"/>
              <a:t>»;</a:t>
            </a:r>
            <a:endParaRPr lang="uk-UA" sz="2400" dirty="0" smtClean="0"/>
          </a:p>
          <a:p>
            <a:pPr algn="just"/>
            <a:endParaRPr lang="uk-UA" sz="2400" dirty="0" smtClean="0"/>
          </a:p>
          <a:p>
            <a:pPr algn="just">
              <a:buFont typeface="Wingdings" panose="05000000000000000000" pitchFamily="2" charset="2"/>
              <a:buChar char="Ø"/>
            </a:pPr>
            <a:r>
              <a:rPr lang="uk-UA" sz="2400" b="1" dirty="0"/>
              <a:t>Конкурсний бал</a:t>
            </a:r>
            <a:r>
              <a:rPr lang="uk-UA" sz="2400" dirty="0"/>
              <a:t> для вступу на основі ПЗСО та НРК5 не може бути менше </a:t>
            </a:r>
            <a:br>
              <a:rPr lang="uk-UA" sz="2400" dirty="0" smtClean="0"/>
            </a:br>
            <a:r>
              <a:rPr lang="uk-UA" sz="2400" dirty="0" smtClean="0"/>
              <a:t>ніж </a:t>
            </a:r>
            <a:r>
              <a:rPr lang="uk-UA" sz="2400" b="1" dirty="0"/>
              <a:t>150</a:t>
            </a:r>
            <a:r>
              <a:rPr lang="uk-UA" sz="2400" dirty="0"/>
              <a:t> </a:t>
            </a:r>
            <a:r>
              <a:rPr lang="uk-UA" sz="2400" b="1" dirty="0"/>
              <a:t>балів</a:t>
            </a:r>
            <a:r>
              <a:rPr lang="uk-UA" sz="2400" dirty="0"/>
              <a:t> для спеціальності 221 «Стоматологія</a:t>
            </a:r>
            <a:r>
              <a:rPr lang="uk-UA" sz="2400" dirty="0" smtClean="0"/>
              <a:t>»;</a:t>
            </a:r>
            <a:endParaRPr lang="uk-UA" sz="2400" dirty="0"/>
          </a:p>
          <a:p>
            <a:endParaRPr lang="uk-UA" sz="2400" dirty="0" smtClean="0"/>
          </a:p>
          <a:p>
            <a:pPr algn="just">
              <a:buFont typeface="Wingdings" panose="05000000000000000000" pitchFamily="2" charset="2"/>
              <a:buChar char="Ø"/>
            </a:pPr>
            <a:r>
              <a:rPr lang="uk-UA" sz="2400" b="1" dirty="0" smtClean="0"/>
              <a:t>Конкурсний бал</a:t>
            </a:r>
            <a:r>
              <a:rPr lang="uk-UA" sz="2400" dirty="0" smtClean="0"/>
              <a:t> становить не менше ніж </a:t>
            </a:r>
            <a:r>
              <a:rPr lang="uk-UA" sz="2400" b="1" dirty="0" smtClean="0"/>
              <a:t>130 балів </a:t>
            </a:r>
            <a:r>
              <a:rPr lang="uk-UA" sz="2400" dirty="0" smtClean="0"/>
              <a:t>на місця державного замовлення для вступників для здобуття вищої освіти.</a:t>
            </a:r>
            <a:endParaRPr lang="uk-UA"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a:xfrm>
            <a:off x="11338560" y="6356350"/>
            <a:ext cx="710184" cy="365125"/>
          </a:xfrm>
        </p:spPr>
        <p:txBody>
          <a:bodyPr/>
          <a:lstStyle/>
          <a:p>
            <a:r>
              <a:rPr lang="en-US" sz="2000" b="1" smtClean="0"/>
              <a:t>6</a:t>
            </a:r>
            <a:endParaRPr lang="en-US" sz="2000" b="1" dirty="0"/>
          </a:p>
        </p:txBody>
      </p:sp>
      <p:sp>
        <p:nvSpPr>
          <p:cNvPr id="4" name="TextBox 3"/>
          <p:cNvSpPr txBox="1"/>
          <p:nvPr/>
        </p:nvSpPr>
        <p:spPr>
          <a:xfrm>
            <a:off x="0" y="47446"/>
            <a:ext cx="12191999" cy="737235"/>
          </a:xfrm>
          <a:prstGeom prst="rect">
            <a:avLst/>
          </a:prstGeom>
          <a:solidFill>
            <a:srgbClr val="FFC000"/>
          </a:solidFill>
        </p:spPr>
        <p:txBody>
          <a:bodyPr wrap="square" rtlCol="0">
            <a:spAutoFit/>
          </a:bodyPr>
          <a:lstStyle/>
          <a:p>
            <a:pPr algn="ctr"/>
            <a:r>
              <a:rPr lang="uk-UA" sz="1400" dirty="0"/>
              <a:t>Прийом заяв і документів, вступні випробування, що проводить </a:t>
            </a:r>
            <a:r>
              <a:rPr lang="uk-UA" sz="1400" dirty="0" smtClean="0"/>
              <a:t>Академія, </a:t>
            </a:r>
            <a:r>
              <a:rPr lang="uk-UA" sz="1400" dirty="0"/>
              <a:t>конкурсний відбір та зарахування (за кошти фізичних та/або юридичних осіб) </a:t>
            </a:r>
            <a:br>
              <a:rPr lang="uk-UA" sz="1400" dirty="0" smtClean="0"/>
            </a:br>
            <a:r>
              <a:rPr lang="uk-UA" sz="1400" dirty="0" smtClean="0"/>
              <a:t>на </a:t>
            </a:r>
            <a:r>
              <a:rPr lang="uk-UA" sz="1400" dirty="0"/>
              <a:t>навчання вступників на основі </a:t>
            </a:r>
            <a:r>
              <a:rPr lang="uk-UA" sz="1400" dirty="0" smtClean="0"/>
              <a:t>ПСЗО, НРК5 </a:t>
            </a:r>
            <a:r>
              <a:rPr lang="uk-UA" sz="1400" dirty="0"/>
              <a:t>для здобуття ступеня бакалавра (магістра медичного, фармацевтичного спрямування) </a:t>
            </a:r>
            <a:r>
              <a:rPr lang="uk-UA" sz="1400" dirty="0" smtClean="0"/>
              <a:t>та </a:t>
            </a:r>
            <a:r>
              <a:rPr lang="uk-UA" sz="1400" dirty="0"/>
              <a:t>на основі НРК6, НРК7 для здобуття ступеня </a:t>
            </a:r>
            <a:r>
              <a:rPr lang="uk-UA" sz="1400" dirty="0" smtClean="0"/>
              <a:t>бакалавра</a:t>
            </a:r>
            <a:endParaRPr lang="ru-RU" sz="1400" b="1" baseline="30000" dirty="0">
              <a:latin typeface="Arial Narrow" panose="020B0606020202030204" pitchFamily="34" charset="0"/>
              <a:cs typeface="Arial" panose="020B0604020202020204" pitchFamily="34" charset="0"/>
            </a:endParaRPr>
          </a:p>
        </p:txBody>
      </p:sp>
      <p:graphicFrame>
        <p:nvGraphicFramePr>
          <p:cNvPr id="5" name="Таблица 4"/>
          <p:cNvGraphicFramePr>
            <a:graphicFrameLocks noGrp="1"/>
          </p:cNvGraphicFramePr>
          <p:nvPr/>
        </p:nvGraphicFramePr>
        <p:xfrm>
          <a:off x="2060028" y="1061545"/>
          <a:ext cx="9028386" cy="5451858"/>
        </p:xfrm>
        <a:graphic>
          <a:graphicData uri="http://schemas.openxmlformats.org/drawingml/2006/table">
            <a:tbl>
              <a:tblPr>
                <a:tableStyleId>{5C22544A-7EE6-4342-B048-85BDC9FD1C3A}</a:tableStyleId>
              </a:tblPr>
              <a:tblGrid>
                <a:gridCol w="3379472"/>
                <a:gridCol w="2754844"/>
                <a:gridCol w="2894070"/>
              </a:tblGrid>
              <a:tr h="359729">
                <a:tc rowSpan="2">
                  <a:txBody>
                    <a:bodyPr/>
                    <a:lstStyle/>
                    <a:p>
                      <a:pPr algn="ctr">
                        <a:spcAft>
                          <a:spcPts val="0"/>
                        </a:spcAft>
                      </a:pPr>
                      <a:r>
                        <a:rPr lang="uk-UA" sz="1300" dirty="0">
                          <a:effectLst/>
                        </a:rPr>
                        <a:t>Етапи вступної компанії</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Денна форма навчання</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Заочна/ дистанційна форма навчання</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3128">
                <a:tc vMerge="1">
                  <a:tcPr/>
                </a:tc>
                <a:tc>
                  <a:txBody>
                    <a:bodyPr/>
                    <a:lstStyle/>
                    <a:p>
                      <a:pPr algn="ctr">
                        <a:spcAft>
                          <a:spcPts val="0"/>
                        </a:spcAft>
                      </a:pPr>
                      <a:r>
                        <a:rPr lang="uk-UA" sz="1300" dirty="0">
                          <a:effectLst/>
                        </a:rPr>
                        <a:t>На основі повної загальної середньої освіти (ПСЗО), на основі </a:t>
                      </a:r>
                      <a:br>
                        <a:rPr lang="uk-UA" sz="1300" dirty="0" smtClean="0">
                          <a:effectLst/>
                        </a:rPr>
                      </a:br>
                      <a:r>
                        <a:rPr lang="uk-UA" sz="1300" dirty="0" smtClean="0">
                          <a:effectLst/>
                        </a:rPr>
                        <a:t>ОКР </a:t>
                      </a:r>
                      <a:r>
                        <a:rPr lang="uk-UA" sz="1300" dirty="0">
                          <a:effectLst/>
                        </a:rPr>
                        <a:t>молодшого спеціаліста, </a:t>
                      </a:r>
                      <a:br>
                        <a:rPr lang="uk-UA" sz="1300" dirty="0" smtClean="0">
                          <a:effectLst/>
                        </a:rPr>
                      </a:br>
                      <a:r>
                        <a:rPr lang="uk-UA" sz="1300" dirty="0" smtClean="0">
                          <a:effectLst/>
                        </a:rPr>
                        <a:t>ОПС </a:t>
                      </a:r>
                      <a:r>
                        <a:rPr lang="uk-UA" sz="1300" dirty="0">
                          <a:effectLst/>
                        </a:rPr>
                        <a:t>фахового молодшого бакалавра (НРК5)</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На основі повної загальної середньої (ПСЗО)*, на основі </a:t>
                      </a:r>
                      <a:br>
                        <a:rPr lang="uk-UA" sz="1300" dirty="0" smtClean="0">
                          <a:effectLst/>
                        </a:rPr>
                      </a:br>
                      <a:r>
                        <a:rPr lang="uk-UA" sz="1300" dirty="0" smtClean="0">
                          <a:effectLst/>
                        </a:rPr>
                        <a:t>ОКР </a:t>
                      </a:r>
                      <a:r>
                        <a:rPr lang="uk-UA" sz="1300" dirty="0">
                          <a:effectLst/>
                        </a:rPr>
                        <a:t>молодшого спеціаліста</a:t>
                      </a:r>
                      <a:r>
                        <a:rPr lang="uk-UA" sz="1300" dirty="0" smtClean="0">
                          <a:effectLst/>
                        </a:rPr>
                        <a:t>,</a:t>
                      </a:r>
                      <a:br>
                        <a:rPr lang="uk-UA" sz="1300" dirty="0" smtClean="0">
                          <a:effectLst/>
                        </a:rPr>
                      </a:br>
                      <a:r>
                        <a:rPr lang="uk-UA" sz="1300" dirty="0" smtClean="0">
                          <a:effectLst/>
                        </a:rPr>
                        <a:t> ОПС </a:t>
                      </a:r>
                      <a:r>
                        <a:rPr lang="uk-UA" sz="1300" dirty="0">
                          <a:effectLst/>
                        </a:rPr>
                        <a:t>фахового молодшого бакалавра (НРК5)*</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205">
                <a:tc>
                  <a:txBody>
                    <a:bodyPr/>
                    <a:lstStyle/>
                    <a:p>
                      <a:pPr algn="l">
                        <a:spcAft>
                          <a:spcPts val="0"/>
                        </a:spcAft>
                      </a:pPr>
                      <a:r>
                        <a:rPr lang="uk-UA" sz="1300" dirty="0">
                          <a:effectLst/>
                        </a:rPr>
                        <a:t>Реєстрація заяв на участь у співбесідах та творчих конкурсах</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a:lnSpc>
                          <a:spcPct val="115000"/>
                        </a:lnSpc>
                        <a:spcAft>
                          <a:spcPts val="0"/>
                        </a:spcAft>
                      </a:pPr>
                      <a:r>
                        <a:rPr lang="uk-UA" sz="1300" dirty="0">
                          <a:effectLst/>
                        </a:rPr>
                        <a:t> </a:t>
                      </a:r>
                      <a:r>
                        <a:rPr lang="uk-UA" sz="1300" dirty="0" smtClean="0">
                          <a:effectLst/>
                        </a:rPr>
                        <a:t>03 </a:t>
                      </a:r>
                      <a:r>
                        <a:rPr lang="uk-UA" sz="1300" dirty="0">
                          <a:effectLst/>
                        </a:rPr>
                        <a:t>липня до 18:00</a:t>
                      </a:r>
                      <a:endParaRPr lang="ru-RU" sz="1300" dirty="0">
                        <a:effectLst/>
                      </a:endParaRPr>
                    </a:p>
                    <a:p>
                      <a:pPr algn="ctr">
                        <a:lnSpc>
                          <a:spcPct val="115000"/>
                        </a:lnSpc>
                        <a:spcAft>
                          <a:spcPts val="0"/>
                        </a:spcAft>
                      </a:pPr>
                      <a:r>
                        <a:rPr lang="uk-UA" sz="1300" dirty="0">
                          <a:effectLst/>
                        </a:rPr>
                        <a:t>25 липня 2023 року**</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cPr/>
                </a:tc>
              </a:tr>
              <a:tr h="472965">
                <a:tc>
                  <a:txBody>
                    <a:bodyPr/>
                    <a:lstStyle/>
                    <a:p>
                      <a:pPr algn="just">
                        <a:spcAft>
                          <a:spcPts val="0"/>
                        </a:spcAft>
                      </a:pPr>
                      <a:r>
                        <a:rPr lang="uk-UA" sz="1300" dirty="0">
                          <a:effectLst/>
                        </a:rPr>
                        <a:t>Початок прийому заяв та документів</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19.07.2023</a:t>
                      </a:r>
                      <a:endParaRPr lang="ru-RU" sz="1300" dirty="0">
                        <a:effectLst/>
                      </a:endParaRPr>
                    </a:p>
                    <a:p>
                      <a:pPr algn="ctr">
                        <a:spcAft>
                          <a:spcPts val="0"/>
                        </a:spcAft>
                      </a:pPr>
                      <a:r>
                        <a:rPr lang="uk-UA" sz="1300" dirty="0">
                          <a:effectLst/>
                        </a:rPr>
                        <a:t>17.10.2023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22.03.2023</a:t>
                      </a:r>
                      <a:endParaRPr lang="ru-RU" sz="1300" dirty="0">
                        <a:effectLst/>
                      </a:endParaRPr>
                    </a:p>
                    <a:p>
                      <a:pPr algn="ctr">
                        <a:spcAft>
                          <a:spcPts val="0"/>
                        </a:spcAft>
                      </a:pPr>
                      <a:r>
                        <a:rPr lang="uk-UA" sz="1300" dirty="0">
                          <a:effectLst/>
                        </a:rPr>
                        <a:t>19.07.2023</a:t>
                      </a:r>
                      <a:endParaRPr lang="ru-RU" sz="1300" dirty="0">
                        <a:effectLst/>
                      </a:endParaRPr>
                    </a:p>
                    <a:p>
                      <a:pPr algn="ctr">
                        <a:spcAft>
                          <a:spcPts val="0"/>
                        </a:spcAft>
                      </a:pPr>
                      <a:r>
                        <a:rPr lang="uk-UA" sz="1300" dirty="0">
                          <a:effectLst/>
                        </a:rPr>
                        <a:t>17.10.2023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9593">
                <a:tc>
                  <a:txBody>
                    <a:bodyPr/>
                    <a:lstStyle/>
                    <a:p>
                      <a:pPr algn="just">
                        <a:spcAft>
                          <a:spcPts val="0"/>
                        </a:spcAft>
                      </a:pPr>
                      <a:r>
                        <a:rPr lang="uk-UA" sz="1300" dirty="0">
                          <a:effectLst/>
                        </a:rPr>
                        <a:t>Закінчення прийому заяв та документів</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21590" algn="ctr">
                        <a:spcAft>
                          <a:spcPts val="0"/>
                        </a:spcAft>
                      </a:pPr>
                      <a:r>
                        <a:rPr lang="uk-UA" sz="1300" dirty="0">
                          <a:effectLst/>
                        </a:rPr>
                        <a:t>до 1</a:t>
                      </a:r>
                      <a:r>
                        <a:rPr lang="ru-RU" sz="1300" dirty="0">
                          <a:effectLst/>
                        </a:rPr>
                        <a:t>7</a:t>
                      </a:r>
                      <a:r>
                        <a:rPr lang="uk-UA" sz="1300" dirty="0">
                          <a:effectLst/>
                        </a:rPr>
                        <a:t>.00</a:t>
                      </a:r>
                      <a:endParaRPr lang="ru-RU" sz="1300" dirty="0">
                        <a:effectLst/>
                      </a:endParaRPr>
                    </a:p>
                    <a:p>
                      <a:pPr indent="21590" algn="ctr">
                        <a:spcAft>
                          <a:spcPts val="0"/>
                        </a:spcAft>
                      </a:pPr>
                      <a:r>
                        <a:rPr lang="uk-UA" sz="1300" dirty="0">
                          <a:effectLst/>
                        </a:rPr>
                        <a:t>31.07.2023</a:t>
                      </a:r>
                      <a:endParaRPr lang="ru-RU" sz="1300" dirty="0">
                        <a:effectLst/>
                      </a:endParaRPr>
                    </a:p>
                    <a:p>
                      <a:pPr algn="ctr">
                        <a:spcAft>
                          <a:spcPts val="0"/>
                        </a:spcAft>
                      </a:pPr>
                      <a:r>
                        <a:rPr lang="uk-UA" sz="1300" dirty="0">
                          <a:effectLst/>
                        </a:rPr>
                        <a:t>14.11.2023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19.04.2023</a:t>
                      </a:r>
                      <a:endParaRPr lang="ru-RU" sz="1300" dirty="0">
                        <a:effectLst/>
                      </a:endParaRPr>
                    </a:p>
                    <a:p>
                      <a:pPr algn="ctr">
                        <a:spcAft>
                          <a:spcPts val="0"/>
                        </a:spcAft>
                      </a:pPr>
                      <a:r>
                        <a:rPr lang="uk-UA" sz="1300" dirty="0">
                          <a:effectLst/>
                        </a:rPr>
                        <a:t>31.07.2023</a:t>
                      </a:r>
                      <a:endParaRPr lang="ru-RU" sz="1300" dirty="0">
                        <a:effectLst/>
                      </a:endParaRPr>
                    </a:p>
                    <a:p>
                      <a:pPr algn="ctr">
                        <a:spcAft>
                          <a:spcPts val="0"/>
                        </a:spcAft>
                      </a:pPr>
                      <a:r>
                        <a:rPr lang="uk-UA" sz="1300" dirty="0">
                          <a:effectLst/>
                        </a:rPr>
                        <a:t>14.11.2023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9593">
                <a:tc>
                  <a:txBody>
                    <a:bodyPr/>
                    <a:lstStyle/>
                    <a:p>
                      <a:pPr algn="l">
                        <a:spcAft>
                          <a:spcPts val="0"/>
                        </a:spcAft>
                      </a:pPr>
                      <a:r>
                        <a:rPr lang="uk-UA" sz="1300" dirty="0">
                          <a:effectLst/>
                        </a:rPr>
                        <a:t>Строки проведення Академією вступних випробувань</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21590" algn="ctr">
                        <a:spcAft>
                          <a:spcPts val="0"/>
                        </a:spcAft>
                      </a:pPr>
                      <a:r>
                        <a:rPr lang="uk-UA" sz="1300" dirty="0">
                          <a:effectLst/>
                        </a:rPr>
                        <a:t>07.07 – 31.07.2023</a:t>
                      </a:r>
                      <a:endParaRPr lang="ru-RU" sz="1300" dirty="0">
                        <a:effectLst/>
                      </a:endParaRPr>
                    </a:p>
                    <a:p>
                      <a:pPr algn="ctr">
                        <a:spcAft>
                          <a:spcPts val="0"/>
                        </a:spcAft>
                      </a:pPr>
                      <a:r>
                        <a:rPr lang="uk-UA" sz="1300" dirty="0">
                          <a:effectLst/>
                        </a:rPr>
                        <a:t>16.11 – 21.11.2023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21.04 – 25.04.2023</a:t>
                      </a:r>
                      <a:endParaRPr lang="ru-RU" sz="1300" dirty="0">
                        <a:effectLst/>
                      </a:endParaRPr>
                    </a:p>
                    <a:p>
                      <a:pPr indent="21590" algn="ctr">
                        <a:spcAft>
                          <a:spcPts val="0"/>
                        </a:spcAft>
                      </a:pPr>
                      <a:r>
                        <a:rPr lang="uk-UA" sz="1300" dirty="0">
                          <a:effectLst/>
                        </a:rPr>
                        <a:t>07.07 – 31.07.2023</a:t>
                      </a:r>
                      <a:endParaRPr lang="ru-RU" sz="1300" dirty="0">
                        <a:effectLst/>
                      </a:endParaRPr>
                    </a:p>
                    <a:p>
                      <a:pPr algn="ctr">
                        <a:spcAft>
                          <a:spcPts val="0"/>
                        </a:spcAft>
                      </a:pPr>
                      <a:r>
                        <a:rPr lang="uk-UA" sz="1300" dirty="0">
                          <a:effectLst/>
                        </a:rPr>
                        <a:t>16.11 – 21.11.2023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39593">
                <a:tc>
                  <a:txBody>
                    <a:bodyPr/>
                    <a:lstStyle/>
                    <a:p>
                      <a:pPr>
                        <a:spcAft>
                          <a:spcPts val="0"/>
                        </a:spcAft>
                      </a:pPr>
                      <a:r>
                        <a:rPr lang="uk-UA" sz="1300" dirty="0">
                          <a:effectLst/>
                        </a:rPr>
                        <a:t>Термін оприлюднення рейтингового списку вступників</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09.08.2023</a:t>
                      </a:r>
                      <a:endParaRPr lang="ru-RU" sz="1300" dirty="0">
                        <a:effectLst/>
                      </a:endParaRPr>
                    </a:p>
                    <a:p>
                      <a:pPr algn="ctr">
                        <a:spcAft>
                          <a:spcPts val="0"/>
                        </a:spcAft>
                      </a:pPr>
                      <a:r>
                        <a:rPr lang="uk-UA" sz="1300" dirty="0">
                          <a:effectLst/>
                        </a:rPr>
                        <a:t>28.11.2023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26.04.2023</a:t>
                      </a:r>
                      <a:endParaRPr lang="ru-RU" sz="1300" dirty="0">
                        <a:effectLst/>
                      </a:endParaRPr>
                    </a:p>
                    <a:p>
                      <a:pPr algn="ctr">
                        <a:spcAft>
                          <a:spcPts val="0"/>
                        </a:spcAft>
                      </a:pPr>
                      <a:r>
                        <a:rPr lang="uk-UA" sz="1300" dirty="0">
                          <a:effectLst/>
                        </a:rPr>
                        <a:t>09.08.2023</a:t>
                      </a:r>
                      <a:endParaRPr lang="ru-RU" sz="1300" dirty="0">
                        <a:effectLst/>
                      </a:endParaRPr>
                    </a:p>
                    <a:p>
                      <a:pPr algn="ctr">
                        <a:spcAft>
                          <a:spcPts val="0"/>
                        </a:spcAft>
                      </a:pPr>
                      <a:r>
                        <a:rPr lang="uk-UA" sz="1300" dirty="0">
                          <a:effectLst/>
                        </a:rPr>
                        <a:t>28.11.2023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74053">
                <a:tc>
                  <a:txBody>
                    <a:bodyPr/>
                    <a:lstStyle/>
                    <a:p>
                      <a:pPr indent="0">
                        <a:buNone/>
                      </a:pPr>
                      <a:r>
                        <a:rPr lang="uk-UA" sz="1300" b="0" dirty="0">
                          <a:effectLst/>
                        </a:rPr>
                        <a:t>Виконання вимог до зарахування </a:t>
                      </a:r>
                      <a:r>
                        <a:rPr lang="en-US" sz="1200" b="0">
                          <a:latin typeface="Times New Roman" panose="02020603050405020304" pitchFamily="18" charset="0"/>
                          <a:cs typeface="Times New Roman" panose="02020603050405020304" pitchFamily="18" charset="0"/>
                        </a:rPr>
                        <a:t>(</a:t>
                      </a:r>
                      <a:r>
                        <a:rPr lang="uk-UA" sz="1300" b="0" dirty="0">
                          <a:effectLst/>
                        </a:rPr>
                        <a:t>пункт 6 розділу V</a:t>
                      </a:r>
                      <a:r>
                        <a:rPr lang="en-US" sz="1200" b="0">
                          <a:latin typeface="Times New Roman" panose="02020603050405020304" pitchFamily="18" charset="0"/>
                          <a:cs typeface="Times New Roman" panose="02020603050405020304" pitchFamily="18" charset="0"/>
                        </a:rPr>
                        <a:t>, </a:t>
                      </a:r>
                      <a:r>
                        <a:rPr lang="uk-UA" sz="1300" b="0" dirty="0">
                          <a:effectLst/>
                        </a:rPr>
                        <a:t>розділ ІХ цих Правил</a:t>
                      </a:r>
                      <a:r>
                        <a:rPr lang="en-US" sz="1200" b="0">
                          <a:latin typeface="Times New Roman" panose="02020603050405020304" pitchFamily="18" charset="0"/>
                          <a:cs typeface="Times New Roman" panose="02020603050405020304" pitchFamily="18" charset="0"/>
                        </a:rPr>
                        <a:t>)</a:t>
                      </a:r>
                      <a:endParaRPr lang="en-US" altLang="en-US" sz="1200" b="0">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до 12</a:t>
                      </a:r>
                      <a:r>
                        <a:rPr lang="en-US" sz="1300" dirty="0">
                          <a:effectLst/>
                        </a:rPr>
                        <a:t>.00</a:t>
                      </a:r>
                      <a:endParaRPr lang="ru-RU" sz="1300" dirty="0">
                        <a:effectLst/>
                      </a:endParaRPr>
                    </a:p>
                    <a:p>
                      <a:pPr algn="ctr">
                        <a:spcAft>
                          <a:spcPts val="0"/>
                        </a:spcAft>
                      </a:pPr>
                      <a:r>
                        <a:rPr lang="uk-UA" sz="1300" dirty="0">
                          <a:effectLst/>
                        </a:rPr>
                        <a:t>11.08.2023</a:t>
                      </a:r>
                      <a:endParaRPr lang="ru-RU" sz="1300" dirty="0">
                        <a:effectLst/>
                      </a:endParaRPr>
                    </a:p>
                    <a:p>
                      <a:pPr algn="ctr">
                        <a:spcAft>
                          <a:spcPts val="0"/>
                        </a:spcAft>
                      </a:pPr>
                      <a:r>
                        <a:rPr lang="uk-UA" sz="1300" dirty="0">
                          <a:effectLst/>
                        </a:rPr>
                        <a:t>29.11.2023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до 12</a:t>
                      </a:r>
                      <a:r>
                        <a:rPr lang="en-US" sz="1300" dirty="0">
                          <a:effectLst/>
                        </a:rPr>
                        <a:t>.00</a:t>
                      </a:r>
                      <a:endParaRPr lang="ru-RU" sz="1300" dirty="0">
                        <a:effectLst/>
                      </a:endParaRPr>
                    </a:p>
                    <a:p>
                      <a:pPr algn="ctr">
                        <a:spcAft>
                          <a:spcPts val="0"/>
                        </a:spcAft>
                      </a:pPr>
                      <a:r>
                        <a:rPr lang="uk-UA" sz="1300" dirty="0">
                          <a:effectLst/>
                        </a:rPr>
                        <a:t>11.08.2023</a:t>
                      </a:r>
                      <a:endParaRPr lang="ru-RU" sz="1300" dirty="0">
                        <a:effectLst/>
                      </a:endParaRPr>
                    </a:p>
                    <a:p>
                      <a:pPr algn="ctr">
                        <a:spcAft>
                          <a:spcPts val="0"/>
                        </a:spcAft>
                      </a:pPr>
                      <a:r>
                        <a:rPr lang="uk-UA" sz="1300" dirty="0">
                          <a:effectLst/>
                        </a:rPr>
                        <a:t>29.11.2023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15007">
                <a:tc>
                  <a:txBody>
                    <a:bodyPr/>
                    <a:lstStyle/>
                    <a:p>
                      <a:pPr>
                        <a:spcAft>
                          <a:spcPts val="0"/>
                        </a:spcAft>
                      </a:pPr>
                      <a:r>
                        <a:rPr lang="uk-UA" sz="1300" dirty="0">
                          <a:effectLst/>
                        </a:rPr>
                        <a:t>Терміни зарахування вступників</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14.08.2023</a:t>
                      </a:r>
                      <a:endParaRPr lang="ru-RU" sz="1300" dirty="0">
                        <a:effectLst/>
                      </a:endParaRPr>
                    </a:p>
                    <a:p>
                      <a:pPr algn="ctr">
                        <a:spcAft>
                          <a:spcPts val="0"/>
                        </a:spcAft>
                      </a:pPr>
                      <a:r>
                        <a:rPr lang="uk-UA" sz="1300" dirty="0">
                          <a:effectLst/>
                        </a:rPr>
                        <a:t>30.11.2023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300" dirty="0">
                          <a:effectLst/>
                        </a:rPr>
                        <a:t>28.0</a:t>
                      </a:r>
                      <a:r>
                        <a:rPr lang="ru-RU" sz="1300" dirty="0">
                          <a:effectLst/>
                        </a:rPr>
                        <a:t>4</a:t>
                      </a:r>
                      <a:r>
                        <a:rPr lang="uk-UA" sz="1300" dirty="0">
                          <a:effectLst/>
                        </a:rPr>
                        <a:t>.2023</a:t>
                      </a:r>
                      <a:endParaRPr lang="ru-RU" sz="1300" dirty="0">
                        <a:effectLst/>
                      </a:endParaRPr>
                    </a:p>
                    <a:p>
                      <a:pPr algn="ctr">
                        <a:spcAft>
                          <a:spcPts val="0"/>
                        </a:spcAft>
                      </a:pPr>
                      <a:r>
                        <a:rPr lang="uk-UA" sz="1300" dirty="0">
                          <a:effectLst/>
                        </a:rPr>
                        <a:t>14.08.2023</a:t>
                      </a:r>
                      <a:endParaRPr lang="ru-RU" sz="1300" dirty="0">
                        <a:effectLst/>
                      </a:endParaRPr>
                    </a:p>
                    <a:p>
                      <a:pPr algn="ctr">
                        <a:spcAft>
                          <a:spcPts val="0"/>
                        </a:spcAft>
                      </a:pPr>
                      <a:r>
                        <a:rPr lang="uk-UA" sz="1300" dirty="0">
                          <a:effectLst/>
                        </a:rPr>
                        <a:t>30.11.2023</a:t>
                      </a:r>
                      <a:endParaRPr lang="ru-RU"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402" marR="504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r>
              <a:rPr lang="uk-UA" altLang="en-US" sz="2000" b="1" smtClean="0"/>
              <a:t>7</a:t>
            </a:r>
            <a:endParaRPr lang="uk-UA" altLang="en-US" sz="2000" b="1" dirty="0" smtClean="0"/>
          </a:p>
        </p:txBody>
      </p:sp>
      <p:sp>
        <p:nvSpPr>
          <p:cNvPr id="3" name="TextBox 2"/>
          <p:cNvSpPr txBox="1"/>
          <p:nvPr/>
        </p:nvSpPr>
        <p:spPr>
          <a:xfrm>
            <a:off x="0" y="19184"/>
            <a:ext cx="12191999" cy="584775"/>
          </a:xfrm>
          <a:prstGeom prst="rect">
            <a:avLst/>
          </a:prstGeom>
          <a:solidFill>
            <a:srgbClr val="FFC000"/>
          </a:solidFill>
        </p:spPr>
        <p:txBody>
          <a:bodyPr wrap="square" rtlCol="0">
            <a:spAutoFit/>
          </a:bodyPr>
          <a:lstStyle/>
          <a:p>
            <a:pPr algn="ctr"/>
            <a:r>
              <a:rPr lang="uk-UA" sz="3200" dirty="0" smtClean="0"/>
              <a:t>РЕЄСТРАЦІЯ ВСТУПНИКІВ ДЛЯ СКЛАДАННЯ ЄВІ та ЄФВВ</a:t>
            </a:r>
            <a:endParaRPr lang="ru-RU" sz="3200" b="1" baseline="30000" dirty="0">
              <a:latin typeface="Arial Narrow" panose="020B0606020202030204" pitchFamily="34" charset="0"/>
              <a:cs typeface="Arial" panose="020B0604020202020204" pitchFamily="34" charset="0"/>
            </a:endParaRPr>
          </a:p>
        </p:txBody>
      </p:sp>
      <p:sp>
        <p:nvSpPr>
          <p:cNvPr id="4" name="TextBox 3"/>
          <p:cNvSpPr txBox="1"/>
          <p:nvPr/>
        </p:nvSpPr>
        <p:spPr>
          <a:xfrm>
            <a:off x="714899" y="1644948"/>
            <a:ext cx="10922925" cy="3416320"/>
          </a:xfrm>
          <a:prstGeom prst="rect">
            <a:avLst/>
          </a:prstGeom>
          <a:noFill/>
        </p:spPr>
        <p:txBody>
          <a:bodyPr wrap="square" rtlCol="0">
            <a:spAutoFit/>
          </a:bodyPr>
          <a:lstStyle/>
          <a:p>
            <a:pPr algn="just">
              <a:buClr>
                <a:srgbClr val="00B0F0"/>
              </a:buClr>
              <a:buFont typeface="Wingdings" panose="05000000000000000000" pitchFamily="2" charset="2"/>
              <a:buChar char="v"/>
            </a:pPr>
            <a:r>
              <a:rPr lang="uk-UA" sz="2400" b="1" dirty="0" smtClean="0"/>
              <a:t> </a:t>
            </a:r>
            <a:r>
              <a:rPr lang="uk-UA" sz="2400" dirty="0"/>
              <a:t>Реєстрація вступників для складання </a:t>
            </a:r>
            <a:r>
              <a:rPr lang="uk-UA" sz="2400" dirty="0" smtClean="0"/>
              <a:t>ЄВІ та ЄФВВ </a:t>
            </a:r>
            <a:r>
              <a:rPr lang="uk-UA" sz="2400" dirty="0"/>
              <a:t>розпочинається </a:t>
            </a:r>
            <a:r>
              <a:rPr lang="uk-UA" sz="2400" b="1" dirty="0"/>
              <a:t>8 травня та закінчується 17.00 31 травня</a:t>
            </a:r>
            <a:r>
              <a:rPr lang="uk-UA" sz="2400" dirty="0"/>
              <a:t> (основний період) та </a:t>
            </a:r>
            <a:r>
              <a:rPr lang="uk-UA" sz="2400" b="1" dirty="0"/>
              <a:t>з 12 липня по 14 липня </a:t>
            </a:r>
            <a:r>
              <a:rPr lang="uk-UA" sz="2400" dirty="0"/>
              <a:t>(додатковий період).</a:t>
            </a:r>
            <a:endParaRPr lang="uk-UA" sz="2400" dirty="0"/>
          </a:p>
          <a:p>
            <a:pPr>
              <a:buClr>
                <a:srgbClr val="00B0F0"/>
              </a:buClr>
              <a:buFont typeface="Wingdings" panose="05000000000000000000" pitchFamily="2" charset="2"/>
              <a:buChar char="v"/>
            </a:pPr>
            <a:endParaRPr lang="uk-UA" sz="2400" dirty="0" smtClean="0"/>
          </a:p>
          <a:p>
            <a:pPr algn="just">
              <a:buClr>
                <a:srgbClr val="00B0F0"/>
              </a:buClr>
              <a:buFont typeface="Wingdings" panose="05000000000000000000" pitchFamily="2" charset="2"/>
              <a:buChar char="v"/>
            </a:pPr>
            <a:r>
              <a:rPr lang="uk-UA" sz="2400" dirty="0"/>
              <a:t>Основна сесія </a:t>
            </a:r>
            <a:r>
              <a:rPr lang="uk-UA" sz="2400" dirty="0" smtClean="0"/>
              <a:t>ЄВІ та ЄФВВ проводиться </a:t>
            </a:r>
            <a:r>
              <a:rPr lang="uk-UA" sz="2400" dirty="0"/>
              <a:t>у період </a:t>
            </a:r>
            <a:r>
              <a:rPr lang="uk-UA" sz="2400" b="1"/>
              <a:t>з </a:t>
            </a:r>
            <a:r>
              <a:rPr lang="uk-UA" sz="2400" b="1" smtClean="0"/>
              <a:t>23 </a:t>
            </a:r>
            <a:r>
              <a:rPr lang="uk-UA" sz="2400" b="1" dirty="0"/>
              <a:t>червня до </a:t>
            </a:r>
            <a:r>
              <a:rPr lang="uk-UA" sz="2400" b="1" dirty="0" smtClean="0"/>
              <a:t>21 </a:t>
            </a:r>
            <a:r>
              <a:rPr lang="uk-UA" sz="2400" b="1" dirty="0"/>
              <a:t>липня </a:t>
            </a:r>
            <a:r>
              <a:rPr lang="uk-UA" sz="2400" dirty="0"/>
              <a:t>за графіком, затвердженим Українським центром оцінювання якості освіти.</a:t>
            </a:r>
            <a:endParaRPr lang="uk-UA" sz="2400" dirty="0"/>
          </a:p>
          <a:p>
            <a:pPr>
              <a:buClr>
                <a:srgbClr val="00B0F0"/>
              </a:buClr>
            </a:pPr>
            <a:endParaRPr lang="uk-UA" sz="2400" dirty="0" smtClean="0"/>
          </a:p>
          <a:p>
            <a:pPr algn="just">
              <a:buClr>
                <a:srgbClr val="00B0F0"/>
              </a:buClr>
              <a:buFont typeface="Wingdings" panose="05000000000000000000" pitchFamily="2" charset="2"/>
              <a:buChar char="v"/>
            </a:pPr>
            <a:r>
              <a:rPr lang="uk-UA" sz="2400" dirty="0"/>
              <a:t>Додаткова сесія </a:t>
            </a:r>
            <a:r>
              <a:rPr lang="uk-UA" sz="2400" dirty="0" smtClean="0"/>
              <a:t>ЄВІ та ЄФВВ проводиться </a:t>
            </a:r>
            <a:r>
              <a:rPr lang="uk-UA" sz="2400" dirty="0"/>
              <a:t>у період </a:t>
            </a:r>
            <a:r>
              <a:rPr lang="uk-UA" sz="2400" b="1" dirty="0"/>
              <a:t>з </a:t>
            </a:r>
            <a:r>
              <a:rPr lang="uk-UA" sz="2400" b="1" dirty="0" smtClean="0"/>
              <a:t>3 </a:t>
            </a:r>
            <a:r>
              <a:rPr lang="uk-UA" sz="2400" b="1" dirty="0"/>
              <a:t>серпня до </a:t>
            </a:r>
            <a:r>
              <a:rPr lang="uk-UA" sz="2400" b="1" dirty="0" smtClean="0"/>
              <a:t>16 </a:t>
            </a:r>
            <a:r>
              <a:rPr lang="uk-UA" sz="2400" b="1" dirty="0"/>
              <a:t>серпня </a:t>
            </a:r>
            <a:r>
              <a:rPr lang="uk-UA" sz="2400" dirty="0"/>
              <a:t>за графіком, затвердженим Українським центром оцінювання якості освіти.</a:t>
            </a:r>
            <a:endParaRPr lang="uk-UA"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r>
              <a:rPr lang="uk-UA" altLang="en-US" sz="2000" b="1" smtClean="0"/>
              <a:t>8</a:t>
            </a:r>
            <a:endParaRPr lang="uk-UA" altLang="en-US" sz="2000" b="1" dirty="0" smtClean="0"/>
          </a:p>
        </p:txBody>
      </p:sp>
      <p:sp>
        <p:nvSpPr>
          <p:cNvPr id="3" name="TextBox 2"/>
          <p:cNvSpPr txBox="1"/>
          <p:nvPr/>
        </p:nvSpPr>
        <p:spPr>
          <a:xfrm>
            <a:off x="0" y="47446"/>
            <a:ext cx="12191999" cy="707886"/>
          </a:xfrm>
          <a:prstGeom prst="rect">
            <a:avLst/>
          </a:prstGeom>
          <a:solidFill>
            <a:srgbClr val="FFC000"/>
          </a:solidFill>
        </p:spPr>
        <p:txBody>
          <a:bodyPr wrap="square" rtlCol="0">
            <a:spAutoFit/>
          </a:bodyPr>
          <a:lstStyle/>
          <a:p>
            <a:pPr algn="ctr"/>
            <a:r>
              <a:rPr lang="uk-UA" sz="2000" dirty="0" smtClean="0"/>
              <a:t>Прийом заяв і документів, вступні випробування, конкурсний відбір та зарахування </a:t>
            </a:r>
            <a:r>
              <a:rPr lang="uk-UA" sz="2000" b="1" dirty="0" smtClean="0"/>
              <a:t>(за кошти фізичних та/або юридичних осіб)</a:t>
            </a:r>
            <a:r>
              <a:rPr lang="uk-UA" sz="2000" dirty="0" smtClean="0"/>
              <a:t> на навчання для здобуття ступеня магістра</a:t>
            </a:r>
            <a:endParaRPr lang="ru-RU" sz="2000" b="1" baseline="30000" dirty="0">
              <a:latin typeface="Arial Narrow" panose="020B0606020202030204" pitchFamily="34" charset="0"/>
              <a:cs typeface="Arial" panose="020B0604020202020204" pitchFamily="34" charset="0"/>
            </a:endParaRPr>
          </a:p>
        </p:txBody>
      </p:sp>
      <p:graphicFrame>
        <p:nvGraphicFramePr>
          <p:cNvPr id="5" name="Таблица 4"/>
          <p:cNvGraphicFramePr>
            <a:graphicFrameLocks noGrp="1"/>
          </p:cNvGraphicFramePr>
          <p:nvPr/>
        </p:nvGraphicFramePr>
        <p:xfrm>
          <a:off x="2312276" y="1051030"/>
          <a:ext cx="7241627" cy="5065992"/>
        </p:xfrm>
        <a:graphic>
          <a:graphicData uri="http://schemas.openxmlformats.org/drawingml/2006/table">
            <a:tbl>
              <a:tblPr>
                <a:tableStyleId>{5C22544A-7EE6-4342-B048-85BDC9FD1C3A}</a:tableStyleId>
              </a:tblPr>
              <a:tblGrid>
                <a:gridCol w="3741683"/>
                <a:gridCol w="3499944"/>
              </a:tblGrid>
              <a:tr h="597403">
                <a:tc>
                  <a:txBody>
                    <a:bodyPr/>
                    <a:lstStyle/>
                    <a:p>
                      <a:pPr algn="ctr">
                        <a:spcAft>
                          <a:spcPts val="0"/>
                        </a:spcAft>
                      </a:pPr>
                      <a:r>
                        <a:rPr lang="uk-UA" sz="1400" dirty="0">
                          <a:effectLst/>
                        </a:rPr>
                        <a:t>Етапи вступної компанії</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Денна, заочна\дистанційна форма навчання</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7403">
                <a:tc>
                  <a:txBody>
                    <a:bodyPr/>
                    <a:lstStyle/>
                    <a:p>
                      <a:pPr algn="just">
                        <a:spcAft>
                          <a:spcPts val="0"/>
                        </a:spcAft>
                      </a:pPr>
                      <a:r>
                        <a:rPr lang="uk-UA" sz="1400" dirty="0">
                          <a:effectLst/>
                        </a:rPr>
                        <a:t>Початок прийому заяв та документів</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31.07.2023</a:t>
                      </a:r>
                      <a:endParaRPr lang="ru-RU" sz="1400" dirty="0">
                        <a:effectLst/>
                      </a:endParaRPr>
                    </a:p>
                    <a:p>
                      <a:pPr algn="ctr">
                        <a:spcAft>
                          <a:spcPts val="0"/>
                        </a:spcAft>
                      </a:pPr>
                      <a:r>
                        <a:rPr lang="uk-UA" sz="1400" dirty="0">
                          <a:effectLst/>
                        </a:rPr>
                        <a:t>17.10.2023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43623">
                <a:tc>
                  <a:txBody>
                    <a:bodyPr/>
                    <a:lstStyle/>
                    <a:p>
                      <a:pPr algn="just">
                        <a:spcAft>
                          <a:spcPts val="0"/>
                        </a:spcAft>
                      </a:pPr>
                      <a:r>
                        <a:rPr lang="uk-UA" sz="1400" dirty="0">
                          <a:effectLst/>
                        </a:rPr>
                        <a:t>Закінчення прийому заяв та документів</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21.08.2023</a:t>
                      </a:r>
                      <a:endParaRPr lang="ru-RU" sz="1400" dirty="0">
                        <a:effectLst/>
                      </a:endParaRPr>
                    </a:p>
                    <a:p>
                      <a:pPr algn="ctr">
                        <a:spcAft>
                          <a:spcPts val="0"/>
                        </a:spcAft>
                      </a:pPr>
                      <a:r>
                        <a:rPr lang="uk-UA" sz="1400" dirty="0">
                          <a:effectLst/>
                        </a:rPr>
                        <a:t>14.11.2023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82172">
                <a:tc>
                  <a:txBody>
                    <a:bodyPr/>
                    <a:lstStyle/>
                    <a:p>
                      <a:pPr algn="just">
                        <a:spcAft>
                          <a:spcPts val="0"/>
                        </a:spcAft>
                      </a:pPr>
                      <a:r>
                        <a:rPr lang="uk-UA" sz="1400" dirty="0">
                          <a:effectLst/>
                        </a:rPr>
                        <a:t>Строки проведення вступних випробувань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17.07-28.07.2023*</a:t>
                      </a:r>
                      <a:endParaRPr lang="ru-RU" sz="1400" dirty="0">
                        <a:effectLst/>
                      </a:endParaRPr>
                    </a:p>
                    <a:p>
                      <a:pPr algn="ctr">
                        <a:spcAft>
                          <a:spcPts val="0"/>
                        </a:spcAft>
                      </a:pPr>
                      <a:r>
                        <a:rPr lang="uk-UA" sz="1400" dirty="0">
                          <a:effectLst/>
                        </a:rPr>
                        <a:t>31.07-14.08.2023</a:t>
                      </a:r>
                      <a:endParaRPr lang="ru-RU" sz="1400" dirty="0">
                        <a:effectLst/>
                      </a:endParaRPr>
                    </a:p>
                    <a:p>
                      <a:pPr algn="ctr">
                        <a:spcAft>
                          <a:spcPts val="0"/>
                        </a:spcAft>
                      </a:pPr>
                      <a:r>
                        <a:rPr lang="uk-UA" sz="1400" dirty="0">
                          <a:effectLst/>
                        </a:rPr>
                        <a:t>16.11-21.11.2023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7403">
                <a:tc>
                  <a:txBody>
                    <a:bodyPr/>
                    <a:lstStyle/>
                    <a:p>
                      <a:pPr algn="just">
                        <a:spcAft>
                          <a:spcPts val="0"/>
                        </a:spcAft>
                      </a:pPr>
                      <a:r>
                        <a:rPr lang="uk-UA" sz="1400" dirty="0">
                          <a:effectLst/>
                        </a:rPr>
                        <a:t>Термін оприлюднення </a:t>
                      </a:r>
                      <a:r>
                        <a:rPr lang="uk-UA" sz="1400" dirty="0" smtClean="0">
                          <a:effectLst/>
                        </a:rPr>
                        <a:t>рейтингового</a:t>
                      </a:r>
                      <a:endParaRPr lang="uk-UA" sz="1400" dirty="0" smtClean="0">
                        <a:effectLst/>
                      </a:endParaRPr>
                    </a:p>
                    <a:p>
                      <a:pPr algn="just">
                        <a:spcAft>
                          <a:spcPts val="0"/>
                        </a:spcAft>
                      </a:pPr>
                      <a:r>
                        <a:rPr lang="uk-UA" sz="1400" dirty="0" smtClean="0">
                          <a:effectLst/>
                        </a:rPr>
                        <a:t> </a:t>
                      </a:r>
                      <a:r>
                        <a:rPr lang="uk-UA" sz="1400" dirty="0">
                          <a:effectLst/>
                        </a:rPr>
                        <a:t>списку вступників</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30.08.2023</a:t>
                      </a:r>
                      <a:endParaRPr lang="ru-RU" sz="1400" dirty="0">
                        <a:effectLst/>
                      </a:endParaRPr>
                    </a:p>
                    <a:p>
                      <a:pPr algn="ctr">
                        <a:spcAft>
                          <a:spcPts val="0"/>
                        </a:spcAft>
                      </a:pPr>
                      <a:r>
                        <a:rPr lang="uk-UA" sz="1400" dirty="0">
                          <a:effectLst/>
                        </a:rPr>
                        <a:t>28.11.2023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50585">
                <a:tc>
                  <a:txBody>
                    <a:bodyPr/>
                    <a:lstStyle/>
                    <a:p>
                      <a:pPr indent="0">
                        <a:buNone/>
                      </a:pPr>
                      <a:r>
                        <a:rPr lang="uk-UA" sz="1400" dirty="0">
                          <a:effectLst/>
                          <a:sym typeface="+mn-ea"/>
                        </a:rPr>
                        <a:t>Виконання вимог до зарахування </a:t>
                      </a:r>
                      <a:r>
                        <a:rPr lang="en-US" sz="1400">
                          <a:latin typeface="Times New Roman" panose="02020603050405020304" pitchFamily="18" charset="0"/>
                          <a:cs typeface="Times New Roman" panose="02020603050405020304" pitchFamily="18" charset="0"/>
                          <a:sym typeface="+mn-ea"/>
                        </a:rPr>
                        <a:t>(</a:t>
                      </a:r>
                      <a:r>
                        <a:rPr lang="uk-UA" sz="1400" dirty="0">
                          <a:effectLst/>
                          <a:sym typeface="+mn-ea"/>
                        </a:rPr>
                        <a:t>пункт 6 розділу V</a:t>
                      </a:r>
                      <a:r>
                        <a:rPr lang="en-US" sz="1400">
                          <a:latin typeface="Times New Roman" panose="02020603050405020304" pitchFamily="18" charset="0"/>
                          <a:cs typeface="Times New Roman" panose="02020603050405020304" pitchFamily="18" charset="0"/>
                          <a:sym typeface="+mn-ea"/>
                        </a:rPr>
                        <a:t>, </a:t>
                      </a:r>
                      <a:r>
                        <a:rPr lang="uk-UA" sz="1400" dirty="0">
                          <a:effectLst/>
                          <a:sym typeface="+mn-ea"/>
                        </a:rPr>
                        <a:t>розділ ІХ цих Правил</a:t>
                      </a:r>
                      <a:r>
                        <a:rPr lang="en-US" sz="1400">
                          <a:latin typeface="Times New Roman" panose="02020603050405020304" pitchFamily="18" charset="0"/>
                          <a:cs typeface="Times New Roman" panose="02020603050405020304" pitchFamily="18" charset="0"/>
                          <a:sym typeface="+mn-ea"/>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 </a:t>
                      </a:r>
                      <a:endParaRPr lang="ru-RU" sz="1400" dirty="0">
                        <a:effectLst/>
                      </a:endParaRPr>
                    </a:p>
                    <a:p>
                      <a:pPr algn="ctr">
                        <a:spcAft>
                          <a:spcPts val="0"/>
                        </a:spcAft>
                      </a:pPr>
                      <a:r>
                        <a:rPr lang="uk-UA" sz="1400" dirty="0">
                          <a:effectLst/>
                        </a:rPr>
                        <a:t>до 12.00</a:t>
                      </a:r>
                      <a:endParaRPr lang="ru-RU" sz="1400" dirty="0">
                        <a:effectLst/>
                      </a:endParaRPr>
                    </a:p>
                    <a:p>
                      <a:pPr algn="ctr">
                        <a:spcAft>
                          <a:spcPts val="0"/>
                        </a:spcAft>
                      </a:pPr>
                      <a:r>
                        <a:rPr lang="uk-UA" sz="1400" dirty="0">
                          <a:effectLst/>
                        </a:rPr>
                        <a:t>01.09.2023</a:t>
                      </a:r>
                      <a:endParaRPr lang="ru-RU" sz="1400" dirty="0">
                        <a:effectLst/>
                      </a:endParaRPr>
                    </a:p>
                    <a:p>
                      <a:pPr algn="ctr">
                        <a:spcAft>
                          <a:spcPts val="0"/>
                        </a:spcAft>
                      </a:pPr>
                      <a:r>
                        <a:rPr lang="uk-UA" sz="1400" dirty="0">
                          <a:effectLst/>
                        </a:rPr>
                        <a:t>29.11.2023</a:t>
                      </a:r>
                      <a:endParaRPr lang="ru-RU" sz="1400" dirty="0">
                        <a:effectLst/>
                      </a:endParaRPr>
                    </a:p>
                    <a:p>
                      <a:pPr algn="ctr">
                        <a:spcAft>
                          <a:spcPts val="0"/>
                        </a:spcAft>
                      </a:pPr>
                      <a:r>
                        <a:rPr lang="uk-UA" sz="1400" dirty="0">
                          <a:effectLst/>
                        </a:rPr>
                        <a:t> </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7403">
                <a:tc>
                  <a:txBody>
                    <a:bodyPr/>
                    <a:lstStyle/>
                    <a:p>
                      <a:pPr algn="just">
                        <a:spcAft>
                          <a:spcPts val="0"/>
                        </a:spcAft>
                      </a:pPr>
                      <a:r>
                        <a:rPr lang="uk-UA" sz="1400">
                          <a:effectLst/>
                        </a:rPr>
                        <a:t>Терміни зарахування вступників</a:t>
                      </a:r>
                      <a:endParaRPr lang="ru-RU" sz="1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uk-UA" sz="1400" dirty="0">
                          <a:effectLst/>
                        </a:rPr>
                        <a:t>04.09.2023</a:t>
                      </a:r>
                      <a:endParaRPr lang="ru-RU" sz="1400" dirty="0">
                        <a:effectLst/>
                      </a:endParaRPr>
                    </a:p>
                    <a:p>
                      <a:pPr algn="ctr">
                        <a:spcAft>
                          <a:spcPts val="0"/>
                        </a:spcAft>
                      </a:pPr>
                      <a:r>
                        <a:rPr lang="uk-UA" sz="1400" dirty="0">
                          <a:effectLst/>
                        </a:rPr>
                        <a:t>30.11.2023</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13031</Words>
  <Application>WPS Presentation</Application>
  <PresentationFormat>Широкоэкранный</PresentationFormat>
  <Paragraphs>321</Paragraphs>
  <Slides>14</Slides>
  <Notes>3</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14</vt:i4>
      </vt:variant>
    </vt:vector>
  </HeadingPairs>
  <TitlesOfParts>
    <vt:vector size="27" baseType="lpstr">
      <vt:lpstr>Arial</vt:lpstr>
      <vt:lpstr>SimSun</vt:lpstr>
      <vt:lpstr>Wingdings</vt:lpstr>
      <vt:lpstr>Arial</vt:lpstr>
      <vt:lpstr>Times New Roman</vt:lpstr>
      <vt:lpstr>Arial Black</vt:lpstr>
      <vt:lpstr>Cambria</vt:lpstr>
      <vt:lpstr>Arial Narrow</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Носок Віталій Йосипович</dc:creator>
  <cp:lastModifiedBy>krivenko.natalia</cp:lastModifiedBy>
  <cp:revision>208</cp:revision>
  <cp:lastPrinted>2021-03-10T08:09:00Z</cp:lastPrinted>
  <dcterms:created xsi:type="dcterms:W3CDTF">2017-03-02T06:16:00Z</dcterms:created>
  <dcterms:modified xsi:type="dcterms:W3CDTF">2023-04-25T06:37:28Z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5DF9453740FB4E6F88902C4D01710FD5</vt:lpwstr>
  </property>
  <property fmtid="{D5CDD505-2E9C-101B-9397-08002B2CF9AE}" pid="3" name="KSOProductBuildVer">
    <vt:lpwstr>1049-11.2.0.11536</vt:lpwstr>
  </property>
</Properties>
</file>