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6" r:id="rId5"/>
    <p:sldId id="260" r:id="rId6"/>
    <p:sldId id="265" r:id="rId7"/>
    <p:sldId id="261" r:id="rId8"/>
    <p:sldId id="262" r:id="rId9"/>
    <p:sldId id="263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639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63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10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0.png"/><Relationship Id="rId5" Type="http://schemas.openxmlformats.org/officeDocument/2006/relationships/image" Target="../media/image23.png"/><Relationship Id="rId1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image" Target="../media/image17.png"/><Relationship Id="rId9" Type="http://schemas.openxmlformats.org/officeDocument/2006/relationships/image" Target="../media/image25.png"/><Relationship Id="rId1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483" y="5559552"/>
            <a:ext cx="2020389" cy="585216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85800" y="1170432"/>
            <a:ext cx="5715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знань до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управлінських рішень</a:t>
            </a:r>
            <a:endParaRPr lang="en-US" sz="3300" dirty="0"/>
          </a:p>
        </p:txBody>
      </p:sp>
      <p:sp>
        <p:nvSpPr>
          <p:cNvPr id="13" name="Shape 10"/>
          <p:cNvSpPr/>
          <p:nvPr/>
        </p:nvSpPr>
        <p:spPr>
          <a:xfrm>
            <a:off x="704088" y="2779776"/>
            <a:ext cx="4681728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tailEnd type="oval"/>
          </a:ln>
        </p:spPr>
      </p:sp>
      <p:sp>
        <p:nvSpPr>
          <p:cNvPr id="14" name="Text 11"/>
          <p:cNvSpPr/>
          <p:nvPr/>
        </p:nvSpPr>
        <p:spPr>
          <a:xfrm>
            <a:off x="704088" y="3054096"/>
            <a:ext cx="53949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E5454"/>
                </a:solidFill>
                <a:latin typeface="Times New Roman" panose="02020603050405020304" pitchFamily="18" charset="0"/>
                <a:ea typeface="Aptos Display" pitchFamily="34" charset="-122"/>
                <a:cs typeface="Times New Roman" panose="02020603050405020304" pitchFamily="18" charset="0"/>
              </a:rPr>
              <a:t>успішна практика підготовки магістрів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E5454"/>
                </a:solidFill>
                <a:latin typeface="Times New Roman" panose="02020603050405020304" pitchFamily="18" charset="0"/>
                <a:ea typeface="Aptos Display" pitchFamily="34" charset="-122"/>
                <a:cs typeface="Times New Roman" panose="02020603050405020304" pitchFamily="18" charset="0"/>
              </a:rPr>
              <a:t>за ОПП «Менеджмент» МАУП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94944" y="3977640"/>
            <a:ext cx="4041648" cy="566928"/>
          </a:xfrm>
          <a:prstGeom prst="roundRect">
            <a:avLst>
              <a:gd name="adj" fmla="val 6452"/>
            </a:avLst>
          </a:prstGeom>
          <a:solidFill>
            <a:srgbClr val="FFFFFF">
              <a:alpha val="0"/>
            </a:srgbClr>
          </a:solidFill>
          <a:ln w="7620">
            <a:solidFill>
              <a:srgbClr val="D7E0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68680" y="4096512"/>
            <a:ext cx="292608" cy="292608"/>
          </a:xfrm>
          <a:prstGeom prst="ellipse">
            <a:avLst/>
          </a:prstGeom>
          <a:solidFill>
            <a:srgbClr val="0E5454"/>
          </a:solidFill>
          <a:ln w="17780">
            <a:solidFill>
              <a:srgbClr val="0E5454"/>
            </a:solidFill>
            <a:prstDash val="solid"/>
          </a:ln>
        </p:spPr>
      </p:sp>
      <p:pic>
        <p:nvPicPr>
          <p:cNvPr id="17" name="Image 1" descr="/mnt/data/maup_deck_icons/cap_C8952E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349" y="4149181"/>
            <a:ext cx="187269" cy="187269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298448" y="409651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Презентація успішної практики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реалізації освітньої програми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6400800" y="2057400"/>
            <a:ext cx="713232" cy="713232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0" name="Image 2" descr="/mnt/data/maup_deck_icons/book_071D35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182" y="2185782"/>
            <a:ext cx="456468" cy="456468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7187184" y="2423160"/>
            <a:ext cx="347472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22" name="Shape 17"/>
          <p:cNvSpPr/>
          <p:nvPr/>
        </p:nvSpPr>
        <p:spPr>
          <a:xfrm>
            <a:off x="6757416" y="2798064"/>
            <a:ext cx="0" cy="201168"/>
          </a:xfrm>
          <a:prstGeom prst="line">
            <a:avLst/>
          </a:prstGeom>
          <a:noFill/>
          <a:ln w="16510">
            <a:solidFill>
              <a:srgbClr val="0E5454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6711696" y="2999232"/>
            <a:ext cx="91440" cy="91440"/>
          </a:xfrm>
          <a:prstGeom prst="ellipse">
            <a:avLst/>
          </a:prstGeom>
          <a:solidFill>
            <a:srgbClr val="0E5454"/>
          </a:solidFill>
          <a:ln w="12700">
            <a:solidFill>
              <a:srgbClr val="0E5454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6217920" y="32186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D35"/>
                </a:solidFill>
              </a:rPr>
              <a:t>ЗНАННЯ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6217920" y="34564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F6F7D"/>
                </a:solidFill>
              </a:rPr>
              <a:t>Фундамент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7571232" y="2057400"/>
            <a:ext cx="713232" cy="713232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7" name="Image 3" descr="/mnt/data/maup_deck_icons/analysis_071D35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9614" y="2185782"/>
            <a:ext cx="456468" cy="456468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8357616" y="2423160"/>
            <a:ext cx="347472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29" name="Shape 23"/>
          <p:cNvSpPr/>
          <p:nvPr/>
        </p:nvSpPr>
        <p:spPr>
          <a:xfrm>
            <a:off x="7927848" y="2798064"/>
            <a:ext cx="0" cy="201168"/>
          </a:xfrm>
          <a:prstGeom prst="line">
            <a:avLst/>
          </a:prstGeom>
          <a:noFill/>
          <a:ln w="16510">
            <a:solidFill>
              <a:srgbClr val="0E5454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7882128" y="2999232"/>
            <a:ext cx="91440" cy="91440"/>
          </a:xfrm>
          <a:prstGeom prst="ellipse">
            <a:avLst/>
          </a:prstGeom>
          <a:solidFill>
            <a:srgbClr val="0E5454"/>
          </a:solidFill>
          <a:ln w="12700">
            <a:solidFill>
              <a:srgbClr val="0E5454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7388352" y="32186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D35"/>
                </a:solidFill>
              </a:rPr>
              <a:t>АНАЛІЗ</a:t>
            </a:r>
            <a:endParaRPr lang="en-US" sz="1400" dirty="0"/>
          </a:p>
        </p:txBody>
      </p:sp>
      <p:sp>
        <p:nvSpPr>
          <p:cNvPr id="32" name="Text 26"/>
          <p:cNvSpPr/>
          <p:nvPr/>
        </p:nvSpPr>
        <p:spPr>
          <a:xfrm>
            <a:off x="7388352" y="34564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F6F7D"/>
                </a:solidFill>
              </a:rPr>
              <a:t>Оцінка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8741664" y="2057400"/>
            <a:ext cx="713232" cy="713232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4" name="Image 4" descr="/mnt/data/maup_deck_icons/strategy_071D35_C8952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0046" y="2185782"/>
            <a:ext cx="456468" cy="456468"/>
          </a:xfrm>
          <a:prstGeom prst="rect">
            <a:avLst/>
          </a:prstGeom>
        </p:spPr>
      </p:pic>
      <p:sp>
        <p:nvSpPr>
          <p:cNvPr id="35" name="Shape 28"/>
          <p:cNvSpPr/>
          <p:nvPr/>
        </p:nvSpPr>
        <p:spPr>
          <a:xfrm>
            <a:off x="9528048" y="2423160"/>
            <a:ext cx="347472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36" name="Shape 29"/>
          <p:cNvSpPr/>
          <p:nvPr/>
        </p:nvSpPr>
        <p:spPr>
          <a:xfrm>
            <a:off x="9098280" y="2798064"/>
            <a:ext cx="0" cy="201168"/>
          </a:xfrm>
          <a:prstGeom prst="line">
            <a:avLst/>
          </a:prstGeom>
          <a:noFill/>
          <a:ln w="16510">
            <a:solidFill>
              <a:srgbClr val="0E5454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9052560" y="2999232"/>
            <a:ext cx="91440" cy="91440"/>
          </a:xfrm>
          <a:prstGeom prst="ellipse">
            <a:avLst/>
          </a:prstGeom>
          <a:solidFill>
            <a:srgbClr val="0E5454"/>
          </a:solidFill>
          <a:ln w="12700">
            <a:solidFill>
              <a:srgbClr val="0E5454"/>
            </a:solidFill>
            <a:prstDash val="solid"/>
          </a:ln>
        </p:spPr>
      </p:sp>
      <p:sp>
        <p:nvSpPr>
          <p:cNvPr id="38" name="Text 31"/>
          <p:cNvSpPr/>
          <p:nvPr/>
        </p:nvSpPr>
        <p:spPr>
          <a:xfrm>
            <a:off x="8558784" y="32186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D35"/>
                </a:solidFill>
              </a:rPr>
              <a:t>СТРАТЕГІЯ</a:t>
            </a:r>
            <a:endParaRPr lang="en-US" sz="1400" dirty="0"/>
          </a:p>
        </p:txBody>
      </p:sp>
      <p:sp>
        <p:nvSpPr>
          <p:cNvPr id="39" name="Text 32"/>
          <p:cNvSpPr/>
          <p:nvPr/>
        </p:nvSpPr>
        <p:spPr>
          <a:xfrm>
            <a:off x="8558784" y="34564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F6F7D"/>
                </a:solidFill>
              </a:rPr>
              <a:t>Альтернативи</a:t>
            </a:r>
            <a:endParaRPr lang="en-US" sz="1200" dirty="0"/>
          </a:p>
        </p:txBody>
      </p:sp>
      <p:sp>
        <p:nvSpPr>
          <p:cNvPr id="40" name="Shape 33"/>
          <p:cNvSpPr/>
          <p:nvPr/>
        </p:nvSpPr>
        <p:spPr>
          <a:xfrm>
            <a:off x="9912096" y="2057400"/>
            <a:ext cx="713232" cy="713232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41" name="Image 5" descr="/mnt/data/maup_deck_icons/target_071D35_C8952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40478" y="2185782"/>
            <a:ext cx="456468" cy="456468"/>
          </a:xfrm>
          <a:prstGeom prst="rect">
            <a:avLst/>
          </a:prstGeom>
        </p:spPr>
      </p:pic>
      <p:sp>
        <p:nvSpPr>
          <p:cNvPr id="42" name="Shape 34"/>
          <p:cNvSpPr/>
          <p:nvPr/>
        </p:nvSpPr>
        <p:spPr>
          <a:xfrm>
            <a:off x="10268712" y="2798064"/>
            <a:ext cx="0" cy="201168"/>
          </a:xfrm>
          <a:prstGeom prst="line">
            <a:avLst/>
          </a:prstGeom>
          <a:noFill/>
          <a:ln w="16510">
            <a:solidFill>
              <a:srgbClr val="0E5454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10222992" y="2999232"/>
            <a:ext cx="91440" cy="91440"/>
          </a:xfrm>
          <a:prstGeom prst="ellipse">
            <a:avLst/>
          </a:prstGeom>
          <a:solidFill>
            <a:srgbClr val="0E5454"/>
          </a:solidFill>
          <a:ln w="12700">
            <a:solidFill>
              <a:srgbClr val="0E5454"/>
            </a:solidFill>
            <a:prstDash val="solid"/>
          </a:ln>
        </p:spPr>
      </p:sp>
      <p:sp>
        <p:nvSpPr>
          <p:cNvPr id="44" name="Text 36"/>
          <p:cNvSpPr/>
          <p:nvPr/>
        </p:nvSpPr>
        <p:spPr>
          <a:xfrm>
            <a:off x="9729216" y="3218688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D35"/>
                </a:solidFill>
              </a:rPr>
              <a:t>РІШЕННЯ</a:t>
            </a:r>
            <a:endParaRPr lang="en-US" sz="1400" dirty="0"/>
          </a:p>
        </p:txBody>
      </p:sp>
      <p:sp>
        <p:nvSpPr>
          <p:cNvPr id="45" name="Text 37"/>
          <p:cNvSpPr/>
          <p:nvPr/>
        </p:nvSpPr>
        <p:spPr>
          <a:xfrm>
            <a:off x="9729216" y="345643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5F6F7D"/>
                </a:solidFill>
              </a:rPr>
              <a:t>Дія і</a:t>
            </a:r>
            <a:r>
              <a:rPr lang="en-US" sz="860" dirty="0">
                <a:solidFill>
                  <a:srgbClr val="5F6F7D"/>
                </a:solidFill>
              </a:rPr>
              <a:t> </a:t>
            </a:r>
            <a:r>
              <a:rPr lang="en-US" sz="1200" dirty="0">
                <a:solidFill>
                  <a:srgbClr val="5F6F7D"/>
                </a:solidFill>
              </a:rPr>
              <a:t>цінність</a:t>
            </a:r>
            <a:endParaRPr lang="en-US" sz="1200" dirty="0"/>
          </a:p>
        </p:txBody>
      </p:sp>
      <p:sp>
        <p:nvSpPr>
          <p:cNvPr id="46" name="Shape 38"/>
          <p:cNvSpPr/>
          <p:nvPr/>
        </p:nvSpPr>
        <p:spPr>
          <a:xfrm>
            <a:off x="6492240" y="1600200"/>
            <a:ext cx="4389120" cy="2194560"/>
          </a:xfrm>
          <a:prstGeom prst="arc">
            <a:avLst/>
          </a:prstGeom>
          <a:solidFill>
            <a:srgbClr val="FFFFFF">
              <a:alpha val="0"/>
            </a:srgbClr>
          </a:solidFill>
          <a:ln w="38100">
            <a:solidFill>
              <a:srgbClr val="0B6A6B">
                <a:alpha val="62000"/>
              </a:srgbClr>
            </a:solidFill>
            <a:prstDash val="solid"/>
            <a:headEnd type="none"/>
            <a:tailEnd type="triangle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885" y="5632703"/>
            <a:ext cx="1767843" cy="512065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1792" y="896112"/>
            <a:ext cx="9144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ОПП «Менеджмент» у фокусі</a:t>
            </a:r>
            <a:endParaRPr lang="en-US" sz="3300" dirty="0"/>
          </a:p>
        </p:txBody>
      </p:sp>
      <p:sp>
        <p:nvSpPr>
          <p:cNvPr id="13" name="Text 10"/>
          <p:cNvSpPr/>
          <p:nvPr/>
        </p:nvSpPr>
        <p:spPr>
          <a:xfrm>
            <a:off x="640080" y="146304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Короткий профіль програми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40080" y="1773936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Shape 12"/>
          <p:cNvSpPr/>
          <p:nvPr/>
        </p:nvSpPr>
        <p:spPr>
          <a:xfrm>
            <a:off x="804672" y="2331720"/>
            <a:ext cx="3291840" cy="758952"/>
          </a:xfrm>
          <a:prstGeom prst="roundRect">
            <a:avLst>
              <a:gd name="adj" fmla="val 4819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060704" y="2478024"/>
            <a:ext cx="493776" cy="49377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17" name="Image 1" descr="/mnt/data/maup_deck_icons/digital_071D35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584" y="2566904"/>
            <a:ext cx="316017" cy="316017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1828800" y="2487168"/>
            <a:ext cx="0" cy="475488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2029968" y="2496312"/>
            <a:ext cx="1965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Рівень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2029968" y="2761488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другий (магістерський)</a:t>
            </a:r>
            <a:endParaRPr lang="en-US" sz="1200" dirty="0"/>
          </a:p>
        </p:txBody>
      </p:sp>
      <p:sp>
        <p:nvSpPr>
          <p:cNvPr id="21" name="Shape 17"/>
          <p:cNvSpPr/>
          <p:nvPr/>
        </p:nvSpPr>
        <p:spPr>
          <a:xfrm>
            <a:off x="4462272" y="2331720"/>
            <a:ext cx="3291840" cy="758952"/>
          </a:xfrm>
          <a:prstGeom prst="roundRect">
            <a:avLst>
              <a:gd name="adj" fmla="val 4819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4718304" y="2478024"/>
            <a:ext cx="493776" cy="49377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3" name="Image 2" descr="/mnt/data/maup_deck_icons/cap_071D35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184" y="2566904"/>
            <a:ext cx="316017" cy="316017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5486400" y="2487168"/>
            <a:ext cx="0" cy="475488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5687568" y="2496312"/>
            <a:ext cx="1965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Кваліфікація</a:t>
            </a:r>
            <a:endParaRPr lang="en-US" sz="1400" dirty="0"/>
          </a:p>
        </p:txBody>
      </p:sp>
      <p:sp>
        <p:nvSpPr>
          <p:cNvPr id="26" name="Text 21"/>
          <p:cNvSpPr/>
          <p:nvPr/>
        </p:nvSpPr>
        <p:spPr>
          <a:xfrm>
            <a:off x="5687568" y="2761488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магістр з менеджменту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8119872" y="2331720"/>
            <a:ext cx="3291840" cy="758952"/>
          </a:xfrm>
          <a:prstGeom prst="roundRect">
            <a:avLst>
              <a:gd name="adj" fmla="val 4819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8375904" y="2478024"/>
            <a:ext cx="493776" cy="49377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9" name="Image 3" descr="/mnt/data/maup_deck_icons/thesis_071D35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4784" y="2566904"/>
            <a:ext cx="316017" cy="316017"/>
          </a:xfrm>
          <a:prstGeom prst="rect">
            <a:avLst/>
          </a:prstGeom>
        </p:spPr>
      </p:pic>
      <p:sp>
        <p:nvSpPr>
          <p:cNvPr id="30" name="Shape 24"/>
          <p:cNvSpPr/>
          <p:nvPr/>
        </p:nvSpPr>
        <p:spPr>
          <a:xfrm>
            <a:off x="9144000" y="2487168"/>
            <a:ext cx="0" cy="475488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9345168" y="2496312"/>
            <a:ext cx="1965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Обсяг</a:t>
            </a:r>
            <a:endParaRPr lang="en-US" sz="1400" dirty="0"/>
          </a:p>
        </p:txBody>
      </p:sp>
      <p:sp>
        <p:nvSpPr>
          <p:cNvPr id="32" name="Text 26"/>
          <p:cNvSpPr/>
          <p:nvPr/>
        </p:nvSpPr>
        <p:spPr>
          <a:xfrm>
            <a:off x="9345168" y="2761488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90 ECTS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804672" y="3310128"/>
            <a:ext cx="3291840" cy="758952"/>
          </a:xfrm>
          <a:prstGeom prst="roundRect">
            <a:avLst>
              <a:gd name="adj" fmla="val 4819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1060704" y="3456432"/>
            <a:ext cx="493776" cy="49377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5" name="Image 4" descr="/mnt/data/maup_deck_icons/clock_071D35_C8952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584" y="3545312"/>
            <a:ext cx="316017" cy="316017"/>
          </a:xfrm>
          <a:prstGeom prst="rect">
            <a:avLst/>
          </a:prstGeom>
        </p:spPr>
      </p:pic>
      <p:sp>
        <p:nvSpPr>
          <p:cNvPr id="36" name="Shape 29"/>
          <p:cNvSpPr/>
          <p:nvPr/>
        </p:nvSpPr>
        <p:spPr>
          <a:xfrm>
            <a:off x="1828800" y="3465576"/>
            <a:ext cx="0" cy="475488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</a:ln>
        </p:spPr>
      </p:sp>
      <p:sp>
        <p:nvSpPr>
          <p:cNvPr id="37" name="Text 30"/>
          <p:cNvSpPr/>
          <p:nvPr/>
        </p:nvSpPr>
        <p:spPr>
          <a:xfrm>
            <a:off x="2029968" y="3474720"/>
            <a:ext cx="1965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Тривалість</a:t>
            </a:r>
            <a:endParaRPr lang="en-US" sz="1400" dirty="0"/>
          </a:p>
        </p:txBody>
      </p:sp>
      <p:sp>
        <p:nvSpPr>
          <p:cNvPr id="38" name="Text 31"/>
          <p:cNvSpPr/>
          <p:nvPr/>
        </p:nvSpPr>
        <p:spPr>
          <a:xfrm>
            <a:off x="2029968" y="3739896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1 рік 6 місяців</a:t>
            </a:r>
            <a:endParaRPr lang="en-US" sz="1200" dirty="0"/>
          </a:p>
        </p:txBody>
      </p:sp>
      <p:sp>
        <p:nvSpPr>
          <p:cNvPr id="39" name="Shape 32"/>
          <p:cNvSpPr/>
          <p:nvPr/>
        </p:nvSpPr>
        <p:spPr>
          <a:xfrm>
            <a:off x="4462272" y="3310128"/>
            <a:ext cx="3291840" cy="758952"/>
          </a:xfrm>
          <a:prstGeom prst="roundRect">
            <a:avLst>
              <a:gd name="adj" fmla="val 4819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40" name="Shape 33"/>
          <p:cNvSpPr/>
          <p:nvPr/>
        </p:nvSpPr>
        <p:spPr>
          <a:xfrm>
            <a:off x="4718304" y="3456432"/>
            <a:ext cx="493776" cy="49377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41" name="Image 5" descr="/mnt/data/maup_deck_icons/book_071D35_C8952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7184" y="3545312"/>
            <a:ext cx="316017" cy="316017"/>
          </a:xfrm>
          <a:prstGeom prst="rect">
            <a:avLst/>
          </a:prstGeom>
        </p:spPr>
      </p:pic>
      <p:sp>
        <p:nvSpPr>
          <p:cNvPr id="42" name="Shape 34"/>
          <p:cNvSpPr/>
          <p:nvPr/>
        </p:nvSpPr>
        <p:spPr>
          <a:xfrm>
            <a:off x="5486400" y="3465576"/>
            <a:ext cx="0" cy="475488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</a:ln>
        </p:spPr>
      </p:sp>
      <p:sp>
        <p:nvSpPr>
          <p:cNvPr id="43" name="Text 35"/>
          <p:cNvSpPr/>
          <p:nvPr/>
        </p:nvSpPr>
        <p:spPr>
          <a:xfrm>
            <a:off x="5687568" y="3474720"/>
            <a:ext cx="1965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Форма навчання</a:t>
            </a:r>
            <a:endParaRPr lang="en-US" sz="1400" dirty="0"/>
          </a:p>
        </p:txBody>
      </p:sp>
      <p:sp>
        <p:nvSpPr>
          <p:cNvPr id="44" name="Text 36"/>
          <p:cNvSpPr/>
          <p:nvPr/>
        </p:nvSpPr>
        <p:spPr>
          <a:xfrm>
            <a:off x="5687568" y="3739896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денна / заочна</a:t>
            </a:r>
            <a:endParaRPr lang="en-US" sz="1200" dirty="0"/>
          </a:p>
        </p:txBody>
      </p:sp>
      <p:sp>
        <p:nvSpPr>
          <p:cNvPr id="45" name="Shape 37"/>
          <p:cNvSpPr/>
          <p:nvPr/>
        </p:nvSpPr>
        <p:spPr>
          <a:xfrm>
            <a:off x="8119872" y="3310128"/>
            <a:ext cx="3291840" cy="758952"/>
          </a:xfrm>
          <a:prstGeom prst="roundRect">
            <a:avLst>
              <a:gd name="adj" fmla="val 4819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46" name="Shape 38"/>
          <p:cNvSpPr/>
          <p:nvPr/>
        </p:nvSpPr>
        <p:spPr>
          <a:xfrm>
            <a:off x="8375904" y="3456432"/>
            <a:ext cx="493776" cy="49377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47" name="Image 6" descr="/mnt/data/maup_deck_icons/chat_071D35_C8952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64784" y="3545312"/>
            <a:ext cx="316017" cy="316017"/>
          </a:xfrm>
          <a:prstGeom prst="rect">
            <a:avLst/>
          </a:prstGeom>
        </p:spPr>
      </p:pic>
      <p:sp>
        <p:nvSpPr>
          <p:cNvPr id="48" name="Shape 39"/>
          <p:cNvSpPr/>
          <p:nvPr/>
        </p:nvSpPr>
        <p:spPr>
          <a:xfrm>
            <a:off x="9144000" y="3465576"/>
            <a:ext cx="0" cy="475488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</a:ln>
        </p:spPr>
      </p:sp>
      <p:sp>
        <p:nvSpPr>
          <p:cNvPr id="49" name="Text 40"/>
          <p:cNvSpPr/>
          <p:nvPr/>
        </p:nvSpPr>
        <p:spPr>
          <a:xfrm>
            <a:off x="9345168" y="3474720"/>
            <a:ext cx="19659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Мова викладання</a:t>
            </a:r>
            <a:endParaRPr lang="en-US" sz="1400" dirty="0"/>
          </a:p>
        </p:txBody>
      </p:sp>
      <p:sp>
        <p:nvSpPr>
          <p:cNvPr id="50" name="Text 41"/>
          <p:cNvSpPr/>
          <p:nvPr/>
        </p:nvSpPr>
        <p:spPr>
          <a:xfrm>
            <a:off x="9345168" y="3739896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71D35"/>
                </a:solidFill>
              </a:rPr>
              <a:t>українська</a:t>
            </a:r>
            <a:endParaRPr lang="en-US" sz="1200" dirty="0"/>
          </a:p>
        </p:txBody>
      </p:sp>
      <p:sp>
        <p:nvSpPr>
          <p:cNvPr id="51" name="Shape 42"/>
          <p:cNvSpPr/>
          <p:nvPr/>
        </p:nvSpPr>
        <p:spPr>
          <a:xfrm>
            <a:off x="1783080" y="4343400"/>
            <a:ext cx="8641080" cy="896112"/>
          </a:xfrm>
          <a:prstGeom prst="roundRect">
            <a:avLst>
              <a:gd name="adj" fmla="val 5102"/>
            </a:avLst>
          </a:prstGeom>
          <a:solidFill>
            <a:srgbClr val="FFFFFF">
              <a:alpha val="0"/>
            </a:srgbClr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52" name="Shape 43"/>
          <p:cNvSpPr/>
          <p:nvPr/>
        </p:nvSpPr>
        <p:spPr>
          <a:xfrm>
            <a:off x="2057400" y="4599432"/>
            <a:ext cx="438912" cy="438912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53" name="Image 7" descr="/mnt/data/maup_deck_icons/target_071D35_C8952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6404" y="4678436"/>
            <a:ext cx="280904" cy="280904"/>
          </a:xfrm>
          <a:prstGeom prst="rect">
            <a:avLst/>
          </a:prstGeom>
        </p:spPr>
      </p:pic>
      <p:sp>
        <p:nvSpPr>
          <p:cNvPr id="54" name="Text 44"/>
          <p:cNvSpPr/>
          <p:nvPr/>
        </p:nvSpPr>
        <p:spPr>
          <a:xfrm>
            <a:off x="2761488" y="452628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 програми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 45"/>
          <p:cNvSpPr/>
          <p:nvPr/>
        </p:nvSpPr>
        <p:spPr>
          <a:xfrm>
            <a:off x="2761488" y="4791456"/>
            <a:ext cx="7178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Підготовка конкурентоспроможних фахівців, здатних розв’язувати складні управлінські завдання, здійснювати інноваційну діяльність і приймати рішення в умовах невизначеності.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Shape 46"/>
          <p:cNvSpPr/>
          <p:nvPr/>
        </p:nvSpPr>
        <p:spPr>
          <a:xfrm>
            <a:off x="3154680" y="5513832"/>
            <a:ext cx="5897880" cy="347472"/>
          </a:xfrm>
          <a:prstGeom prst="roundRect">
            <a:avLst>
              <a:gd name="adj" fmla="val 15789"/>
            </a:avLst>
          </a:prstGeom>
          <a:solidFill>
            <a:srgbClr val="0E5454"/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57" name="Text 47"/>
          <p:cNvSpPr/>
          <p:nvPr/>
        </p:nvSpPr>
        <p:spPr>
          <a:xfrm>
            <a:off x="3410712" y="5605272"/>
            <a:ext cx="53949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</a:rPr>
              <a:t>Фокус: стратегічне, інноваційне та проєктне управління</a:t>
            </a:r>
            <a:endParaRPr lang="en-US" sz="10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sp>
        <p:nvSpPr>
          <p:cNvPr id="10" name="Shape 8"/>
          <p:cNvSpPr/>
          <p:nvPr/>
        </p:nvSpPr>
        <p:spPr>
          <a:xfrm>
            <a:off x="10104120" y="5687568"/>
            <a:ext cx="1554480" cy="393192"/>
          </a:xfrm>
          <a:prstGeom prst="roundRect">
            <a:avLst>
              <a:gd name="adj" fmla="val 18605"/>
            </a:avLst>
          </a:prstGeom>
          <a:solidFill>
            <a:srgbClr val="FFFFFF">
              <a:alpha val="0"/>
            </a:srgbClr>
          </a:solidFill>
          <a:ln w="6350">
            <a:solidFill>
              <a:srgbClr val="EAF0F3"/>
            </a:solidFill>
            <a:prstDash val="solid"/>
          </a:ln>
        </p:spPr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5602813"/>
            <a:ext cx="1618488" cy="46880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1792" y="896112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Що робить програму сильною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640080" y="146304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Ключові інноваційні акценти ОПП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40080" y="1773936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Shape 12"/>
          <p:cNvSpPr/>
          <p:nvPr/>
        </p:nvSpPr>
        <p:spPr>
          <a:xfrm>
            <a:off x="841248" y="2286000"/>
            <a:ext cx="2514600" cy="2267712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005840" y="2487168"/>
            <a:ext cx="347472" cy="347472"/>
          </a:xfrm>
          <a:prstGeom prst="ellipse">
            <a:avLst/>
          </a:prstGeom>
          <a:solidFill>
            <a:srgbClr val="0E5454"/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05840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1714500" y="2487168"/>
            <a:ext cx="768096" cy="76809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19" name="Image 1" descr="/mnt/data/maup_deck_icons/strategy_071D35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757" y="2625425"/>
            <a:ext cx="491581" cy="491581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1207008" y="3346704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21" name="Text 17"/>
          <p:cNvSpPr/>
          <p:nvPr/>
        </p:nvSpPr>
        <p:spPr>
          <a:xfrm>
            <a:off x="1042416" y="3511296"/>
            <a:ext cx="2112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Стратегічне</a:t>
            </a:r>
            <a:endParaRPr lang="en-US" sz="1520" dirty="0"/>
          </a:p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мислення</a:t>
            </a:r>
            <a:endParaRPr lang="en-US" sz="1520" dirty="0"/>
          </a:p>
        </p:txBody>
      </p:sp>
      <p:sp>
        <p:nvSpPr>
          <p:cNvPr id="22" name="Text 18"/>
          <p:cNvSpPr/>
          <p:nvPr/>
        </p:nvSpPr>
        <p:spPr>
          <a:xfrm>
            <a:off x="1097280" y="3950208"/>
            <a:ext cx="200253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стратегічне управління,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зміни, організаційний розвиток</a:t>
            </a:r>
            <a:endParaRPr lang="en-US" sz="1080" dirty="0"/>
          </a:p>
        </p:txBody>
      </p:sp>
      <p:sp>
        <p:nvSpPr>
          <p:cNvPr id="23" name="Shape 19"/>
          <p:cNvSpPr/>
          <p:nvPr/>
        </p:nvSpPr>
        <p:spPr>
          <a:xfrm>
            <a:off x="3657600" y="2286000"/>
            <a:ext cx="2514600" cy="2267712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3822192" y="2487168"/>
            <a:ext cx="347472" cy="347472"/>
          </a:xfrm>
          <a:prstGeom prst="ellipse">
            <a:avLst/>
          </a:prstGeom>
          <a:solidFill>
            <a:srgbClr val="0E5454"/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3822192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4530852" y="2487168"/>
            <a:ext cx="768096" cy="76809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7" name="Image 2" descr="/mnt/data/maup_deck_icons/lightbulb_071D35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109" y="2625425"/>
            <a:ext cx="491581" cy="491581"/>
          </a:xfrm>
          <a:prstGeom prst="rect">
            <a:avLst/>
          </a:prstGeom>
        </p:spPr>
      </p:pic>
      <p:sp>
        <p:nvSpPr>
          <p:cNvPr id="28" name="Shape 23"/>
          <p:cNvSpPr/>
          <p:nvPr/>
        </p:nvSpPr>
        <p:spPr>
          <a:xfrm>
            <a:off x="4023360" y="3346704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29" name="Text 24"/>
          <p:cNvSpPr/>
          <p:nvPr/>
        </p:nvSpPr>
        <p:spPr>
          <a:xfrm>
            <a:off x="3858768" y="3511296"/>
            <a:ext cx="2112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Інноваційне</a:t>
            </a:r>
            <a:endParaRPr lang="en-US" sz="1520" dirty="0"/>
          </a:p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підприємництво</a:t>
            </a:r>
            <a:endParaRPr lang="en-US" sz="1520" dirty="0"/>
          </a:p>
        </p:txBody>
      </p:sp>
      <p:sp>
        <p:nvSpPr>
          <p:cNvPr id="30" name="Text 25"/>
          <p:cNvSpPr/>
          <p:nvPr/>
        </p:nvSpPr>
        <p:spPr>
          <a:xfrm>
            <a:off x="3913632" y="3950208"/>
            <a:ext cx="200253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комерціалізація інтелектуального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продукту, стартап-підхід</a:t>
            </a:r>
            <a:endParaRPr lang="en-US" sz="1080" dirty="0"/>
          </a:p>
        </p:txBody>
      </p:sp>
      <p:sp>
        <p:nvSpPr>
          <p:cNvPr id="31" name="Shape 26"/>
          <p:cNvSpPr/>
          <p:nvPr/>
        </p:nvSpPr>
        <p:spPr>
          <a:xfrm>
            <a:off x="6473952" y="2286000"/>
            <a:ext cx="2514600" cy="2267712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6638544" y="2487168"/>
            <a:ext cx="347472" cy="347472"/>
          </a:xfrm>
          <a:prstGeom prst="ellipse">
            <a:avLst/>
          </a:prstGeom>
          <a:solidFill>
            <a:srgbClr val="0E5454"/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6638544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34" name="Shape 29"/>
          <p:cNvSpPr/>
          <p:nvPr/>
        </p:nvSpPr>
        <p:spPr>
          <a:xfrm>
            <a:off x="7347204" y="2487168"/>
            <a:ext cx="768096" cy="76809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5" name="Image 3" descr="/mnt/data/maup_deck_icons/clipboard_071D35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5461" y="2625425"/>
            <a:ext cx="491581" cy="491581"/>
          </a:xfrm>
          <a:prstGeom prst="rect">
            <a:avLst/>
          </a:prstGeom>
        </p:spPr>
      </p:pic>
      <p:sp>
        <p:nvSpPr>
          <p:cNvPr id="36" name="Shape 30"/>
          <p:cNvSpPr/>
          <p:nvPr/>
        </p:nvSpPr>
        <p:spPr>
          <a:xfrm>
            <a:off x="6839712" y="3346704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37" name="Text 31"/>
          <p:cNvSpPr/>
          <p:nvPr/>
        </p:nvSpPr>
        <p:spPr>
          <a:xfrm>
            <a:off x="6675120" y="3511296"/>
            <a:ext cx="2112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Проєктне</a:t>
            </a:r>
            <a:endParaRPr lang="en-US" sz="1520" dirty="0"/>
          </a:p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управління</a:t>
            </a:r>
            <a:endParaRPr lang="en-US" sz="1520" dirty="0"/>
          </a:p>
        </p:txBody>
      </p:sp>
      <p:sp>
        <p:nvSpPr>
          <p:cNvPr id="38" name="Text 32"/>
          <p:cNvSpPr/>
          <p:nvPr/>
        </p:nvSpPr>
        <p:spPr>
          <a:xfrm>
            <a:off x="6729984" y="3950208"/>
            <a:ext cx="200253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ресурси, строки, ризики,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якість, реалізація ініціатив</a:t>
            </a:r>
            <a:endParaRPr lang="en-US" sz="1080" dirty="0"/>
          </a:p>
        </p:txBody>
      </p:sp>
      <p:sp>
        <p:nvSpPr>
          <p:cNvPr id="39" name="Shape 33"/>
          <p:cNvSpPr/>
          <p:nvPr/>
        </p:nvSpPr>
        <p:spPr>
          <a:xfrm>
            <a:off x="9290304" y="2286000"/>
            <a:ext cx="2514600" cy="2267712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9454896" y="2487168"/>
            <a:ext cx="347472" cy="347472"/>
          </a:xfrm>
          <a:prstGeom prst="ellipse">
            <a:avLst/>
          </a:prstGeom>
          <a:solidFill>
            <a:srgbClr val="0E5454"/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9454896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42" name="Shape 36"/>
          <p:cNvSpPr/>
          <p:nvPr/>
        </p:nvSpPr>
        <p:spPr>
          <a:xfrm>
            <a:off x="10163556" y="2487168"/>
            <a:ext cx="768096" cy="76809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43" name="Image 4" descr="/mnt/data/maup_deck_icons/digital_071D35_C8952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1813" y="2625425"/>
            <a:ext cx="491581" cy="491581"/>
          </a:xfrm>
          <a:prstGeom prst="rect">
            <a:avLst/>
          </a:prstGeom>
        </p:spPr>
      </p:pic>
      <p:sp>
        <p:nvSpPr>
          <p:cNvPr id="44" name="Shape 37"/>
          <p:cNvSpPr/>
          <p:nvPr/>
        </p:nvSpPr>
        <p:spPr>
          <a:xfrm>
            <a:off x="9656064" y="3346704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45" name="Text 38"/>
          <p:cNvSpPr/>
          <p:nvPr/>
        </p:nvSpPr>
        <p:spPr>
          <a:xfrm>
            <a:off x="9491472" y="3511296"/>
            <a:ext cx="2112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Цифрові</a:t>
            </a:r>
            <a:endParaRPr lang="en-US" sz="1520" dirty="0"/>
          </a:p>
          <a:p>
            <a:pPr marL="0" indent="0" algn="ctr">
              <a:buNone/>
            </a:pPr>
            <a:r>
              <a:rPr lang="en-US" sz="1520" b="1" dirty="0">
                <a:solidFill>
                  <a:srgbClr val="071D35"/>
                </a:solidFill>
              </a:rPr>
              <a:t>технології</a:t>
            </a:r>
            <a:endParaRPr lang="en-US" sz="1520" dirty="0"/>
          </a:p>
        </p:txBody>
      </p:sp>
      <p:sp>
        <p:nvSpPr>
          <p:cNvPr id="46" name="Text 39"/>
          <p:cNvSpPr/>
          <p:nvPr/>
        </p:nvSpPr>
        <p:spPr>
          <a:xfrm>
            <a:off x="9546336" y="3950208"/>
            <a:ext cx="200253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бізнес-аналітика, інформаційні</a:t>
            </a:r>
            <a:endParaRPr lang="en-US" sz="1080" dirty="0"/>
          </a:p>
          <a:p>
            <a:pPr marL="0" indent="0" algn="ctr">
              <a:buNone/>
            </a:pPr>
            <a:r>
              <a:rPr lang="en-US" sz="1080" dirty="0">
                <a:solidFill>
                  <a:srgbClr val="071D35"/>
                </a:solidFill>
              </a:rPr>
              <a:t>системи, </a:t>
            </a:r>
            <a:r>
              <a:rPr lang="en-US" sz="1080" dirty="0" err="1">
                <a:solidFill>
                  <a:srgbClr val="071D35"/>
                </a:solidFill>
              </a:rPr>
              <a:t>сучасні</a:t>
            </a:r>
            <a:r>
              <a:rPr lang="en-US" sz="1080" dirty="0">
                <a:solidFill>
                  <a:srgbClr val="071D35"/>
                </a:solidFill>
              </a:rPr>
              <a:t> </a:t>
            </a:r>
            <a:r>
              <a:rPr lang="en-US" sz="1080" dirty="0" err="1" smtClean="0">
                <a:solidFill>
                  <a:srgbClr val="071D35"/>
                </a:solidFill>
              </a:rPr>
              <a:t>інструменти</a:t>
            </a:r>
            <a:r>
              <a:rPr lang="uk-UA" sz="1080" dirty="0" smtClean="0">
                <a:solidFill>
                  <a:srgbClr val="071D35"/>
                </a:solidFill>
              </a:rPr>
              <a:t> бізнес-моделювання</a:t>
            </a:r>
            <a:endParaRPr lang="en-US" sz="1080" dirty="0"/>
          </a:p>
        </p:txBody>
      </p:sp>
      <p:sp>
        <p:nvSpPr>
          <p:cNvPr id="47" name="Shape 40"/>
          <p:cNvSpPr/>
          <p:nvPr/>
        </p:nvSpPr>
        <p:spPr>
          <a:xfrm>
            <a:off x="2564892" y="4752266"/>
            <a:ext cx="6812280" cy="438912"/>
          </a:xfrm>
          <a:prstGeom prst="roundRect">
            <a:avLst>
              <a:gd name="adj" fmla="val 10417"/>
            </a:avLst>
          </a:prstGeom>
          <a:solidFill>
            <a:srgbClr val="FFFFFF">
              <a:alpha val="0"/>
            </a:srgbClr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48" name="Shape 41"/>
          <p:cNvSpPr/>
          <p:nvPr/>
        </p:nvSpPr>
        <p:spPr>
          <a:xfrm>
            <a:off x="2693887" y="4857965"/>
            <a:ext cx="265176" cy="265176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49" name="Image 5" descr="/mnt/data/maup_deck_icons/briefcase_C8952E_C8952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1619" y="4896062"/>
            <a:ext cx="169713" cy="169713"/>
          </a:xfrm>
          <a:prstGeom prst="rect">
            <a:avLst/>
          </a:prstGeom>
        </p:spPr>
      </p:pic>
      <p:sp>
        <p:nvSpPr>
          <p:cNvPr id="50" name="Text 42"/>
          <p:cNvSpPr/>
          <p:nvPr/>
        </p:nvSpPr>
        <p:spPr>
          <a:xfrm>
            <a:off x="3088059" y="4859708"/>
            <a:ext cx="6217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71D35"/>
                </a:solidFill>
              </a:rPr>
              <a:t>Інструменти: Lean Canvas • Value Proposition Design • кейси • командні проєкти</a:t>
            </a:r>
            <a:endParaRPr lang="en-US" sz="13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841248" y="5469466"/>
            <a:ext cx="9079992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 sz="1700" b="1">
                <a:solidFill>
                  <a:srgbClr val="14233C"/>
                </a:solidFill>
                <a:latin typeface="Aptos"/>
              </a:defRPr>
            </a:pPr>
            <a:r>
              <a:rPr lang="ru-RU" sz="1600" b="1" dirty="0">
                <a:solidFill>
                  <a:srgbClr val="071D35"/>
                </a:solidFill>
              </a:rPr>
              <a:t>УНІКАЛЬНІСТЬ = ІНТЕГРАЦІЯ ЗМІСТУ + ПРАКТИКИ + ІННОВАЦІЙНИХ ІНСТРУМЕНТІВ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sp>
        <p:nvSpPr>
          <p:cNvPr id="10" name="Shape 8"/>
          <p:cNvSpPr/>
          <p:nvPr/>
        </p:nvSpPr>
        <p:spPr>
          <a:xfrm>
            <a:off x="10104120" y="5687568"/>
            <a:ext cx="1554480" cy="393192"/>
          </a:xfrm>
          <a:prstGeom prst="roundRect">
            <a:avLst>
              <a:gd name="adj" fmla="val 18605"/>
            </a:avLst>
          </a:prstGeom>
          <a:solidFill>
            <a:srgbClr val="FFFFFF">
              <a:alpha val="0"/>
            </a:srgbClr>
          </a:solidFill>
          <a:ln w="6350">
            <a:solidFill>
              <a:srgbClr val="EAF0F3"/>
            </a:solidFill>
            <a:prstDash val="solid"/>
          </a:ln>
        </p:spPr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5602813"/>
            <a:ext cx="1618488" cy="46880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1792" y="896112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 sz="2800" b="1">
                <a:solidFill>
                  <a:srgbClr val="14233C"/>
                </a:solidFill>
                <a:latin typeface="Aptos"/>
              </a:defRPr>
            </a:pPr>
            <a:r>
              <a:rPr lang="ru-RU" sz="3200" dirty="0"/>
              <a:t>ОСНОВНІ ОСВІТНІ КОМПОНЕНТИ</a:t>
            </a:r>
            <a:endParaRPr lang="ru-RU" sz="3200" dirty="0"/>
          </a:p>
        </p:txBody>
      </p:sp>
      <p:sp>
        <p:nvSpPr>
          <p:cNvPr id="13" name="Text 10"/>
          <p:cNvSpPr/>
          <p:nvPr/>
        </p:nvSpPr>
        <p:spPr>
          <a:xfrm>
            <a:off x="640080" y="146304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 sz="1300" b="0">
                <a:solidFill>
                  <a:srgbClr val="69788C"/>
                </a:solidFill>
                <a:latin typeface="Aptos"/>
              </a:defRPr>
            </a:pPr>
            <a:r>
              <a:rPr lang="ru-RU" sz="1600" b="1" dirty="0"/>
              <a:t>Ядро </a:t>
            </a:r>
            <a:r>
              <a:rPr lang="ru-RU" sz="1600" b="1" dirty="0" err="1"/>
              <a:t>програми</a:t>
            </a:r>
            <a:r>
              <a:rPr lang="ru-RU" sz="1600" b="1" dirty="0"/>
              <a:t> </a:t>
            </a:r>
            <a:r>
              <a:rPr lang="ru-RU" sz="1600" b="1" dirty="0" err="1"/>
              <a:t>поєднує</a:t>
            </a:r>
            <a:r>
              <a:rPr lang="ru-RU" sz="1600" b="1" dirty="0"/>
              <a:t> </a:t>
            </a:r>
            <a:r>
              <a:rPr lang="ru-RU" sz="1600" b="1" dirty="0" err="1"/>
              <a:t>управлінську</a:t>
            </a:r>
            <a:r>
              <a:rPr lang="ru-RU" sz="1600" b="1" dirty="0"/>
              <a:t> основу, </a:t>
            </a:r>
            <a:r>
              <a:rPr lang="ru-RU" sz="1600" b="1" dirty="0" err="1"/>
              <a:t>аналітику</a:t>
            </a:r>
            <a:r>
              <a:rPr lang="ru-RU" sz="1600" b="1" dirty="0"/>
              <a:t>, </a:t>
            </a:r>
            <a:r>
              <a:rPr lang="ru-RU" sz="1600" b="1" dirty="0" err="1"/>
              <a:t>інновації</a:t>
            </a:r>
            <a:r>
              <a:rPr lang="ru-RU" sz="1600" b="1" dirty="0"/>
              <a:t> та практику</a:t>
            </a:r>
            <a:endParaRPr lang="ru-RU" sz="1600" b="1" dirty="0"/>
          </a:p>
        </p:txBody>
      </p:sp>
      <p:sp>
        <p:nvSpPr>
          <p:cNvPr id="14" name="Shape 11"/>
          <p:cNvSpPr/>
          <p:nvPr/>
        </p:nvSpPr>
        <p:spPr>
          <a:xfrm>
            <a:off x="640080" y="1773936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Shape 12"/>
          <p:cNvSpPr/>
          <p:nvPr/>
        </p:nvSpPr>
        <p:spPr>
          <a:xfrm>
            <a:off x="676656" y="2100072"/>
            <a:ext cx="2633472" cy="1383792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00B0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05840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932688" y="2252037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21" name="Text 17"/>
          <p:cNvSpPr/>
          <p:nvPr/>
        </p:nvSpPr>
        <p:spPr>
          <a:xfrm>
            <a:off x="648569" y="2268880"/>
            <a:ext cx="1844477" cy="3729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defRPr sz="1400" b="1">
                <a:solidFill>
                  <a:srgbClr val="235F9B"/>
                </a:solidFill>
                <a:latin typeface="Aptos"/>
              </a:defRPr>
            </a:pPr>
            <a:r>
              <a:rPr lang="ru-RU" sz="1600" dirty="0"/>
              <a:t>АНАЛІТИКА</a:t>
            </a:r>
            <a:endParaRPr lang="ru-RU" sz="1600" dirty="0"/>
          </a:p>
        </p:txBody>
      </p:sp>
      <p:sp>
        <p:nvSpPr>
          <p:cNvPr id="22" name="Text 18"/>
          <p:cNvSpPr/>
          <p:nvPr/>
        </p:nvSpPr>
        <p:spPr>
          <a:xfrm>
            <a:off x="932687" y="2675924"/>
            <a:ext cx="2254649" cy="60677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>
              <a:defRPr sz="1100" b="0">
                <a:solidFill>
                  <a:srgbClr val="1E2832"/>
                </a:solidFill>
                <a:latin typeface="Aptos"/>
              </a:defRPr>
            </a:pPr>
            <a:r>
              <a:rPr lang="ru-RU" sz="1200" dirty="0" err="1"/>
              <a:t>Діагностика</a:t>
            </a:r>
            <a:r>
              <a:rPr lang="ru-RU" sz="1200" dirty="0"/>
              <a:t> та </a:t>
            </a:r>
            <a:r>
              <a:rPr lang="ru-RU" sz="1200" dirty="0" err="1"/>
              <a:t>моделювання</a:t>
            </a:r>
            <a:r>
              <a:rPr lang="ru-RU" sz="1200" dirty="0"/>
              <a:t> </a:t>
            </a:r>
            <a:r>
              <a:rPr lang="ru-RU" sz="1200" dirty="0" err="1"/>
              <a:t>економічних</a:t>
            </a:r>
            <a:r>
              <a:rPr lang="ru-RU" sz="1200" dirty="0"/>
              <a:t> </a:t>
            </a:r>
            <a:r>
              <a:rPr lang="ru-RU" sz="1200" dirty="0" err="1"/>
              <a:t>процесів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err="1"/>
              <a:t>Методологія</a:t>
            </a:r>
            <a:r>
              <a:rPr lang="ru-RU" sz="1200" dirty="0"/>
              <a:t> </a:t>
            </a:r>
            <a:r>
              <a:rPr lang="ru-RU" sz="1200" dirty="0" err="1"/>
              <a:t>наукових</a:t>
            </a:r>
            <a:r>
              <a:rPr lang="ru-RU" sz="1200" dirty="0"/>
              <a:t> </a:t>
            </a:r>
            <a:r>
              <a:rPr lang="ru-RU" sz="1200" dirty="0" err="1"/>
              <a:t>досліджень</a:t>
            </a:r>
            <a:endParaRPr lang="ru-RU" sz="1200" dirty="0"/>
          </a:p>
        </p:txBody>
      </p:sp>
      <p:sp>
        <p:nvSpPr>
          <p:cNvPr id="25" name="Text 21"/>
          <p:cNvSpPr/>
          <p:nvPr/>
        </p:nvSpPr>
        <p:spPr>
          <a:xfrm>
            <a:off x="3822192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28" name="Shape 23"/>
          <p:cNvSpPr/>
          <p:nvPr/>
        </p:nvSpPr>
        <p:spPr>
          <a:xfrm>
            <a:off x="4597473" y="2241585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29" name="Text 24"/>
          <p:cNvSpPr/>
          <p:nvPr/>
        </p:nvSpPr>
        <p:spPr>
          <a:xfrm>
            <a:off x="4654296" y="2231137"/>
            <a:ext cx="2112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 sz="1400" b="1">
                <a:solidFill>
                  <a:srgbClr val="23877D"/>
                </a:solidFill>
                <a:latin typeface="Aptos"/>
              </a:defRPr>
            </a:pPr>
            <a:r>
              <a:rPr lang="ru-RU" sz="1600" b="1" dirty="0">
                <a:solidFill>
                  <a:srgbClr val="235F9B"/>
                </a:solidFill>
                <a:latin typeface="Aptos"/>
              </a:rPr>
              <a:t>ТЕХНОЛОГІЇ</a:t>
            </a:r>
          </a:p>
        </p:txBody>
      </p:sp>
      <p:sp>
        <p:nvSpPr>
          <p:cNvPr id="30" name="Text 25"/>
          <p:cNvSpPr/>
          <p:nvPr/>
        </p:nvSpPr>
        <p:spPr>
          <a:xfrm>
            <a:off x="4597472" y="2625682"/>
            <a:ext cx="2095935" cy="72102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>
              <a:defRPr sz="1100" b="0">
                <a:solidFill>
                  <a:srgbClr val="1E2832"/>
                </a:solidFill>
                <a:latin typeface="Aptos"/>
              </a:defRPr>
            </a:pPr>
            <a:r>
              <a:rPr lang="ru-RU" sz="1200" dirty="0" err="1"/>
              <a:t>Інформаційні</a:t>
            </a:r>
            <a:r>
              <a:rPr lang="ru-RU" sz="1200" dirty="0"/>
              <a:t> </a:t>
            </a:r>
            <a:r>
              <a:rPr lang="ru-RU" sz="1200" dirty="0" err="1"/>
              <a:t>системи</a:t>
            </a:r>
            <a:r>
              <a:rPr lang="ru-RU" sz="1200" dirty="0"/>
              <a:t> і </a:t>
            </a:r>
            <a:r>
              <a:rPr lang="ru-RU" sz="1200" dirty="0" err="1"/>
              <a:t>технології</a:t>
            </a:r>
            <a:r>
              <a:rPr lang="ru-RU" sz="1200" dirty="0"/>
              <a:t> в </a:t>
            </a:r>
            <a:r>
              <a:rPr lang="ru-RU" sz="1200" dirty="0" err="1"/>
              <a:t>менеджменті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err="1"/>
              <a:t>Іноземна</a:t>
            </a:r>
            <a:r>
              <a:rPr lang="ru-RU" sz="1200" dirty="0"/>
              <a:t> </a:t>
            </a:r>
            <a:r>
              <a:rPr lang="ru-RU" sz="1200" dirty="0" err="1"/>
              <a:t>мова</a:t>
            </a:r>
            <a:r>
              <a:rPr lang="ru-RU" sz="1200" dirty="0"/>
              <a:t> у </a:t>
            </a:r>
            <a:r>
              <a:rPr lang="ru-RU" sz="1200" dirty="0" err="1"/>
              <a:t>професійній</a:t>
            </a:r>
            <a:r>
              <a:rPr lang="ru-RU" sz="1200" dirty="0"/>
              <a:t> </a:t>
            </a:r>
            <a:r>
              <a:rPr lang="ru-RU" sz="1200" dirty="0" err="1"/>
              <a:t>діяльності</a:t>
            </a:r>
            <a:endParaRPr lang="ru-RU" sz="1200" dirty="0"/>
          </a:p>
        </p:txBody>
      </p:sp>
      <p:sp>
        <p:nvSpPr>
          <p:cNvPr id="31" name="Shape 26"/>
          <p:cNvSpPr/>
          <p:nvPr/>
        </p:nvSpPr>
        <p:spPr>
          <a:xfrm>
            <a:off x="640080" y="3663526"/>
            <a:ext cx="2670048" cy="1384638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00B0F0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6638544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36" name="Shape 30"/>
          <p:cNvSpPr/>
          <p:nvPr/>
        </p:nvSpPr>
        <p:spPr>
          <a:xfrm>
            <a:off x="950976" y="3814401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37" name="Text 31"/>
          <p:cNvSpPr/>
          <p:nvPr/>
        </p:nvSpPr>
        <p:spPr>
          <a:xfrm>
            <a:off x="735222" y="3858547"/>
            <a:ext cx="1522258" cy="37033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defRPr sz="1400" b="1">
                <a:solidFill>
                  <a:srgbClr val="235F9B"/>
                </a:solidFill>
                <a:latin typeface="Aptos"/>
              </a:defRPr>
            </a:pPr>
            <a:r>
              <a:rPr lang="ru-RU" sz="1600" b="1" dirty="0">
                <a:solidFill>
                  <a:srgbClr val="235F9B"/>
                </a:solidFill>
                <a:latin typeface="Aptos"/>
              </a:rPr>
              <a:t>ІННОВАЦІЇ</a:t>
            </a:r>
          </a:p>
        </p:txBody>
      </p:sp>
      <p:sp>
        <p:nvSpPr>
          <p:cNvPr id="38" name="Text 32"/>
          <p:cNvSpPr/>
          <p:nvPr/>
        </p:nvSpPr>
        <p:spPr>
          <a:xfrm>
            <a:off x="907867" y="4143394"/>
            <a:ext cx="2087881" cy="87235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1100" b="0">
                <a:solidFill>
                  <a:srgbClr val="1E2832"/>
                </a:solidFill>
                <a:latin typeface="Aptos"/>
              </a:defRPr>
            </a:pPr>
            <a:r>
              <a:rPr lang="ru-RU" sz="1200" dirty="0" err="1"/>
              <a:t>Інноваційно-інвестиційний</a:t>
            </a:r>
            <a:r>
              <a:rPr lang="ru-RU" sz="1200" dirty="0"/>
              <a:t> менеджмент</a:t>
            </a:r>
            <a:br>
              <a:rPr lang="ru-RU" sz="1200" dirty="0"/>
            </a:br>
            <a:r>
              <a:rPr lang="ru-RU" sz="1200" dirty="0" err="1"/>
              <a:t>Управління</a:t>
            </a:r>
            <a:r>
              <a:rPr lang="ru-RU" sz="1200" dirty="0"/>
              <a:t> </a:t>
            </a:r>
            <a:r>
              <a:rPr lang="ru-RU" sz="1200" dirty="0" err="1"/>
              <a:t>інтелектуальною</a:t>
            </a:r>
            <a:r>
              <a:rPr lang="ru-RU" sz="1200" dirty="0"/>
              <a:t> </a:t>
            </a:r>
            <a:r>
              <a:rPr lang="ru-RU" sz="1200" dirty="0" err="1"/>
              <a:t>власністю</a:t>
            </a:r>
            <a:endParaRPr lang="ru-RU" sz="1200" dirty="0"/>
          </a:p>
        </p:txBody>
      </p:sp>
      <p:sp>
        <p:nvSpPr>
          <p:cNvPr id="39" name="Shape 33"/>
          <p:cNvSpPr/>
          <p:nvPr/>
        </p:nvSpPr>
        <p:spPr>
          <a:xfrm>
            <a:off x="7582336" y="2026990"/>
            <a:ext cx="2549216" cy="1438199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00B0F0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9454896" y="2546604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44" name="Shape 37"/>
          <p:cNvSpPr/>
          <p:nvPr/>
        </p:nvSpPr>
        <p:spPr>
          <a:xfrm>
            <a:off x="4597473" y="3817014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45" name="Text 38"/>
          <p:cNvSpPr/>
          <p:nvPr/>
        </p:nvSpPr>
        <p:spPr>
          <a:xfrm>
            <a:off x="4700016" y="3842318"/>
            <a:ext cx="2112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 sz="1400" b="1">
                <a:solidFill>
                  <a:srgbClr val="235F9B"/>
                </a:solidFill>
                <a:latin typeface="Aptos"/>
              </a:defRPr>
            </a:pPr>
            <a:r>
              <a:rPr lang="ru-RU" sz="1600" b="1" dirty="0">
                <a:solidFill>
                  <a:srgbClr val="235F9B"/>
                </a:solidFill>
                <a:latin typeface="Aptos"/>
              </a:rPr>
              <a:t>УПРАВЛІННЯ</a:t>
            </a:r>
          </a:p>
        </p:txBody>
      </p:sp>
      <p:sp>
        <p:nvSpPr>
          <p:cNvPr id="46" name="Text 39"/>
          <p:cNvSpPr/>
          <p:nvPr/>
        </p:nvSpPr>
        <p:spPr>
          <a:xfrm>
            <a:off x="4588328" y="4222252"/>
            <a:ext cx="2178231" cy="77037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1100" b="0">
                <a:solidFill>
                  <a:srgbClr val="1E2832"/>
                </a:solidFill>
                <a:latin typeface="Aptos"/>
              </a:defRPr>
            </a:pPr>
            <a:r>
              <a:rPr lang="ru-RU" sz="1200" dirty="0" err="1"/>
              <a:t>Стратегічний</a:t>
            </a:r>
            <a:r>
              <a:rPr lang="ru-RU" sz="1200" dirty="0"/>
              <a:t> менеджмент</a:t>
            </a:r>
            <a:br>
              <a:rPr lang="ru-RU" sz="1200" dirty="0"/>
            </a:br>
            <a:r>
              <a:rPr lang="ru-RU" sz="1200" dirty="0" err="1"/>
              <a:t>Управління</a:t>
            </a:r>
            <a:r>
              <a:rPr lang="ru-RU" sz="1200" dirty="0"/>
              <a:t> </a:t>
            </a:r>
            <a:r>
              <a:rPr lang="ru-RU" sz="1200" dirty="0" err="1"/>
              <a:t>бізнесом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err="1"/>
              <a:t>Ризик</a:t>
            </a:r>
            <a:r>
              <a:rPr lang="ru-RU" sz="1200" dirty="0"/>
              <a:t>-менеджмент</a:t>
            </a:r>
            <a:endParaRPr lang="ru-RU" sz="1200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841248" y="5469466"/>
            <a:ext cx="907999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 sz="1700" b="1">
                <a:solidFill>
                  <a:srgbClr val="14233C"/>
                </a:solidFill>
                <a:latin typeface="Aptos"/>
              </a:defRPr>
            </a:pPr>
            <a:r>
              <a:rPr lang="ru-RU" sz="1600" dirty="0"/>
              <a:t>Разом </a:t>
            </a:r>
            <a:r>
              <a:rPr lang="ru-RU" sz="1600" dirty="0" err="1"/>
              <a:t>компоненти</a:t>
            </a:r>
            <a:r>
              <a:rPr lang="ru-RU" sz="1600" dirty="0"/>
              <a:t> </a:t>
            </a:r>
            <a:r>
              <a:rPr lang="ru-RU" sz="1600" dirty="0" err="1"/>
              <a:t>формують</a:t>
            </a:r>
            <a:r>
              <a:rPr lang="ru-RU" sz="1600" dirty="0"/>
              <a:t> не «</a:t>
            </a:r>
            <a:r>
              <a:rPr lang="ru-RU" sz="1600" dirty="0" err="1"/>
              <a:t>набір</a:t>
            </a:r>
            <a:r>
              <a:rPr lang="ru-RU" sz="1600" dirty="0"/>
              <a:t> </a:t>
            </a:r>
            <a:r>
              <a:rPr lang="ru-RU" sz="1600" dirty="0" err="1"/>
              <a:t>дисциплін</a:t>
            </a:r>
            <a:r>
              <a:rPr lang="ru-RU" sz="1600" dirty="0"/>
              <a:t>», а </a:t>
            </a:r>
            <a:r>
              <a:rPr lang="ru-RU" sz="1600" dirty="0" err="1"/>
              <a:t>цілісну</a:t>
            </a:r>
            <a:r>
              <a:rPr lang="ru-RU" sz="1600" dirty="0"/>
              <a:t> </a:t>
            </a:r>
            <a:r>
              <a:rPr lang="ru-RU" sz="1600" dirty="0" err="1"/>
              <a:t>траєкторію</a:t>
            </a:r>
            <a:r>
              <a:rPr lang="ru-RU" sz="1600" dirty="0"/>
              <a:t> </a:t>
            </a:r>
            <a:r>
              <a:rPr lang="ru-RU" sz="1600" dirty="0" err="1"/>
              <a:t>підготовки</a:t>
            </a:r>
            <a:r>
              <a:rPr lang="ru-RU" sz="1600" dirty="0"/>
              <a:t> </a:t>
            </a:r>
            <a:r>
              <a:rPr lang="ru-RU" sz="1600" dirty="0" err="1"/>
              <a:t>сучасного</a:t>
            </a:r>
            <a:r>
              <a:rPr lang="ru-RU" sz="1600" dirty="0"/>
              <a:t> </a:t>
            </a:r>
            <a:r>
              <a:rPr lang="ru-RU" sz="1600" dirty="0" err="1"/>
              <a:t>управлінця</a:t>
            </a:r>
            <a:endParaRPr lang="ru-RU" sz="1600" b="1" dirty="0">
              <a:solidFill>
                <a:srgbClr val="071D35"/>
              </a:solidFill>
            </a:endParaRPr>
          </a:p>
        </p:txBody>
      </p:sp>
      <p:sp>
        <p:nvSpPr>
          <p:cNvPr id="52" name="Shape 12"/>
          <p:cNvSpPr/>
          <p:nvPr/>
        </p:nvSpPr>
        <p:spPr>
          <a:xfrm>
            <a:off x="4155948" y="2070897"/>
            <a:ext cx="2658618" cy="1426295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00B0F0"/>
            </a:solidFill>
            <a:prstDash val="solid"/>
          </a:ln>
        </p:spPr>
      </p:sp>
      <p:sp>
        <p:nvSpPr>
          <p:cNvPr id="53" name="Shape 23"/>
          <p:cNvSpPr/>
          <p:nvPr/>
        </p:nvSpPr>
        <p:spPr>
          <a:xfrm>
            <a:off x="7840980" y="2227650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54" name="Shape 33"/>
          <p:cNvSpPr/>
          <p:nvPr/>
        </p:nvSpPr>
        <p:spPr>
          <a:xfrm>
            <a:off x="4142232" y="3715675"/>
            <a:ext cx="2670048" cy="1368092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00B0F0"/>
            </a:solidFill>
            <a:prstDash val="solid"/>
          </a:ln>
        </p:spPr>
      </p:sp>
      <p:sp>
        <p:nvSpPr>
          <p:cNvPr id="55" name="Shape 33"/>
          <p:cNvSpPr/>
          <p:nvPr/>
        </p:nvSpPr>
        <p:spPr>
          <a:xfrm>
            <a:off x="7573627" y="3699931"/>
            <a:ext cx="2557925" cy="1371093"/>
          </a:xfrm>
          <a:prstGeom prst="roundRect">
            <a:avLst>
              <a:gd name="adj" fmla="val 2218"/>
            </a:avLst>
          </a:prstGeom>
          <a:solidFill>
            <a:srgbClr val="FFFFFF">
              <a:alpha val="0"/>
            </a:srgbClr>
          </a:solidFill>
          <a:ln w="11430">
            <a:solidFill>
              <a:srgbClr val="00B0F0"/>
            </a:solidFill>
            <a:prstDash val="solid"/>
          </a:ln>
        </p:spPr>
      </p:sp>
      <p:sp>
        <p:nvSpPr>
          <p:cNvPr id="56" name="Shape 23"/>
          <p:cNvSpPr/>
          <p:nvPr/>
        </p:nvSpPr>
        <p:spPr>
          <a:xfrm>
            <a:off x="7840980" y="3814401"/>
            <a:ext cx="1783080" cy="0"/>
          </a:xfrm>
          <a:prstGeom prst="line">
            <a:avLst/>
          </a:prstGeom>
          <a:noFill/>
          <a:ln w="12700">
            <a:solidFill>
              <a:srgbClr val="C8952E"/>
            </a:solidFill>
            <a:prstDash val="solid"/>
            <a:tailEnd type="oval"/>
          </a:ln>
        </p:spPr>
      </p:sp>
      <p:sp>
        <p:nvSpPr>
          <p:cNvPr id="57" name="TextBox 56"/>
          <p:cNvSpPr txBox="1"/>
          <p:nvPr/>
        </p:nvSpPr>
        <p:spPr>
          <a:xfrm>
            <a:off x="7735824" y="2214202"/>
            <a:ext cx="3008376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400" b="1">
                <a:solidFill>
                  <a:srgbClr val="235F9B"/>
                </a:solidFill>
                <a:latin typeface="Aptos"/>
              </a:defRPr>
            </a:pPr>
            <a:r>
              <a:rPr dirty="0"/>
              <a:t>ПРОЄКТИ &amp; ЛЮДИ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94676" y="2606334"/>
            <a:ext cx="22265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E2832"/>
                </a:solidFill>
                <a:latin typeface="Aptos"/>
              </a:defRPr>
            </a:pPr>
            <a:r>
              <a:rPr sz="1200" dirty="0" err="1"/>
              <a:t>Проєктний</a:t>
            </a:r>
            <a:r>
              <a:rPr sz="1200" dirty="0"/>
              <a:t> </a:t>
            </a:r>
            <a:r>
              <a:rPr sz="1200" dirty="0" err="1"/>
              <a:t>менеджмент</a:t>
            </a:r>
            <a:r>
              <a:rPr sz="1200" dirty="0"/>
              <a:t/>
            </a:r>
            <a:br>
              <a:rPr sz="1200" dirty="0"/>
            </a:br>
            <a:r>
              <a:rPr sz="1200" dirty="0" err="1"/>
              <a:t>Коучинг</a:t>
            </a:r>
            <a:r>
              <a:rPr sz="1200" dirty="0"/>
              <a:t> </a:t>
            </a:r>
            <a:r>
              <a:rPr sz="1200" dirty="0" err="1"/>
              <a:t>персоналу</a:t>
            </a:r>
            <a:endParaRPr sz="1200" dirty="0"/>
          </a:p>
        </p:txBody>
      </p:sp>
      <p:sp>
        <p:nvSpPr>
          <p:cNvPr id="59" name="TextBox 58"/>
          <p:cNvSpPr txBox="1"/>
          <p:nvPr/>
        </p:nvSpPr>
        <p:spPr>
          <a:xfrm>
            <a:off x="7701611" y="3882925"/>
            <a:ext cx="192244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235F9B"/>
                </a:solidFill>
                <a:latin typeface="Aptos"/>
              </a:defRPr>
            </a:pPr>
            <a:r>
              <a:rPr sz="1600" b="1" dirty="0">
                <a:solidFill>
                  <a:srgbClr val="235F9B"/>
                </a:solidFill>
                <a:latin typeface="Aptos"/>
              </a:rPr>
              <a:t>ТРАНСФОРМАЦІЇ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780020" y="4261222"/>
            <a:ext cx="20223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00" b="0">
                <a:solidFill>
                  <a:srgbClr val="1E2832"/>
                </a:solidFill>
                <a:latin typeface="Aptos"/>
              </a:defRPr>
            </a:pPr>
            <a:r>
              <a:rPr sz="1200" dirty="0" err="1"/>
              <a:t>Управління</a:t>
            </a:r>
            <a:r>
              <a:rPr sz="1200" dirty="0"/>
              <a:t> </a:t>
            </a:r>
            <a:r>
              <a:rPr sz="1200" dirty="0" err="1"/>
              <a:t>змінами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199335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597" y="5623560"/>
            <a:ext cx="1673131" cy="48463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1792" y="868680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знань — до управлінських рішень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640080" y="1435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Практико-орієнтована модель навчання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40080" y="1746504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Shape 12"/>
          <p:cNvSpPr/>
          <p:nvPr/>
        </p:nvSpPr>
        <p:spPr>
          <a:xfrm>
            <a:off x="7315200" y="1353312"/>
            <a:ext cx="3383280" cy="1737360"/>
          </a:xfrm>
          <a:prstGeom prst="arc">
            <a:avLst/>
          </a:prstGeom>
          <a:solidFill>
            <a:srgbClr val="FFFFFF">
              <a:alpha val="0"/>
            </a:srgbClr>
          </a:solidFill>
          <a:ln w="31750">
            <a:solidFill>
              <a:srgbClr val="0B6A6B">
                <a:alpha val="55000"/>
              </a:srgbClr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603504" y="2788920"/>
            <a:ext cx="1828800" cy="1444752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353312" y="2862072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353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1225296" y="3200400"/>
            <a:ext cx="585216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0" name="Image 1" descr="/mnt/data/maup_deck_icons/book_071D35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635" y="3305739"/>
            <a:ext cx="374538" cy="37453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31520" y="3813048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1D35"/>
                </a:solidFill>
                <a:latin typeface="Times New Roman" panose="02020603050405020304" pitchFamily="18" charset="0"/>
                <a:ea typeface="Aptos Display" pitchFamily="34" charset="-122"/>
                <a:cs typeface="Times New Roman" panose="02020603050405020304" pitchFamily="18" charset="0"/>
              </a:rPr>
              <a:t>Теоретична база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746325" y="4261104"/>
            <a:ext cx="1536192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 концепції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менеджменту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2505456" y="3566160"/>
            <a:ext cx="310896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2889504" y="2788920"/>
            <a:ext cx="1828800" cy="1444752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3639312" y="2862072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3639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7" name="Shape 23"/>
          <p:cNvSpPr/>
          <p:nvPr/>
        </p:nvSpPr>
        <p:spPr>
          <a:xfrm>
            <a:off x="3511296" y="3200400"/>
            <a:ext cx="585216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8" name="Image 2" descr="/mnt/data/maup_deck_icons/analysis_071D35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6635" y="3305739"/>
            <a:ext cx="374538" cy="374538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3017520" y="3813048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1D35"/>
                </a:solidFill>
                <a:latin typeface="Times New Roman" panose="02020603050405020304" pitchFamily="18" charset="0"/>
                <a:ea typeface="Aptos Display" pitchFamily="34" charset="-122"/>
                <a:cs typeface="Times New Roman" panose="02020603050405020304" pitchFamily="18" charset="0"/>
              </a:rPr>
              <a:t>Аналітика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25"/>
          <p:cNvSpPr/>
          <p:nvPr/>
        </p:nvSpPr>
        <p:spPr>
          <a:xfrm>
            <a:off x="3035808" y="4251961"/>
            <a:ext cx="1554480" cy="55778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дослідження, діагностика,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Shape 26"/>
          <p:cNvSpPr/>
          <p:nvPr/>
        </p:nvSpPr>
        <p:spPr>
          <a:xfrm>
            <a:off x="4791456" y="3566160"/>
            <a:ext cx="310896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32" name="Shape 27"/>
          <p:cNvSpPr/>
          <p:nvPr/>
        </p:nvSpPr>
        <p:spPr>
          <a:xfrm>
            <a:off x="5175504" y="2788920"/>
            <a:ext cx="1828800" cy="1444752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925312" y="2862072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5925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5" name="Shape 30"/>
          <p:cNvSpPr/>
          <p:nvPr/>
        </p:nvSpPr>
        <p:spPr>
          <a:xfrm>
            <a:off x="5797296" y="3200400"/>
            <a:ext cx="585216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6" name="Image 3" descr="/mnt/data/maup_deck_icons/people_071D35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635" y="3305739"/>
            <a:ext cx="374538" cy="374538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5303520" y="3813048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1D35"/>
                </a:solidFill>
                <a:latin typeface="Times New Roman" panose="02020603050405020304" pitchFamily="18" charset="0"/>
                <a:ea typeface="Aptos Display" pitchFamily="34" charset="-122"/>
                <a:cs typeface="Times New Roman" panose="02020603050405020304" pitchFamily="18" charset="0"/>
              </a:rPr>
              <a:t>Практика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32"/>
          <p:cNvSpPr/>
          <p:nvPr/>
        </p:nvSpPr>
        <p:spPr>
          <a:xfrm>
            <a:off x="5343579" y="4142232"/>
            <a:ext cx="1536192" cy="5394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кейси, командні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завдання, проєкти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Shape 33"/>
          <p:cNvSpPr/>
          <p:nvPr/>
        </p:nvSpPr>
        <p:spPr>
          <a:xfrm>
            <a:off x="7077456" y="3566160"/>
            <a:ext cx="310896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40" name="Shape 34"/>
          <p:cNvSpPr/>
          <p:nvPr/>
        </p:nvSpPr>
        <p:spPr>
          <a:xfrm>
            <a:off x="7461504" y="2788920"/>
            <a:ext cx="1828800" cy="1444752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>
            <a:off x="8211312" y="2862072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2" name="Text 36"/>
          <p:cNvSpPr/>
          <p:nvPr/>
        </p:nvSpPr>
        <p:spPr>
          <a:xfrm>
            <a:off x="8211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3" name="Shape 37"/>
          <p:cNvSpPr/>
          <p:nvPr/>
        </p:nvSpPr>
        <p:spPr>
          <a:xfrm>
            <a:off x="8083296" y="3200400"/>
            <a:ext cx="585216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44" name="Image 4" descr="/mnt/data/maup_deck_icons/briefcase_071D35_C8952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8635" y="3305739"/>
            <a:ext cx="374538" cy="374538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7584730" y="3875132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1D35"/>
                </a:solidFill>
                <a:latin typeface="Times New Roman" panose="02020603050405020304" pitchFamily="18" charset="0"/>
                <a:ea typeface="Aptos Display" pitchFamily="34" charset="-122"/>
                <a:cs typeface="Times New Roman" panose="02020603050405020304" pitchFamily="18" charset="0"/>
              </a:rPr>
              <a:t>Професійний досвід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 39"/>
          <p:cNvSpPr/>
          <p:nvPr/>
        </p:nvSpPr>
        <p:spPr>
          <a:xfrm>
            <a:off x="7534656" y="4270245"/>
            <a:ext cx="1682496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виробнича та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переддипломна практика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Shape 40"/>
          <p:cNvSpPr/>
          <p:nvPr/>
        </p:nvSpPr>
        <p:spPr>
          <a:xfrm>
            <a:off x="9363456" y="3566160"/>
            <a:ext cx="310896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48" name="Shape 41"/>
          <p:cNvSpPr/>
          <p:nvPr/>
        </p:nvSpPr>
        <p:spPr>
          <a:xfrm>
            <a:off x="9747504" y="2788920"/>
            <a:ext cx="1828800" cy="1444752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49" name="Shape 42"/>
          <p:cNvSpPr/>
          <p:nvPr/>
        </p:nvSpPr>
        <p:spPr>
          <a:xfrm>
            <a:off x="10497312" y="2862072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50" name="Text 43"/>
          <p:cNvSpPr/>
          <p:nvPr/>
        </p:nvSpPr>
        <p:spPr>
          <a:xfrm>
            <a:off x="10497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Shape 44"/>
          <p:cNvSpPr/>
          <p:nvPr/>
        </p:nvSpPr>
        <p:spPr>
          <a:xfrm>
            <a:off x="10369296" y="3200400"/>
            <a:ext cx="585216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52" name="Image 5" descr="/mnt/data/maup_deck_icons/target_071D35_C8952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74635" y="3305739"/>
            <a:ext cx="374538" cy="374538"/>
          </a:xfrm>
          <a:prstGeom prst="rect">
            <a:avLst/>
          </a:prstGeom>
        </p:spPr>
      </p:pic>
      <p:sp>
        <p:nvSpPr>
          <p:cNvPr id="53" name="Text 45"/>
          <p:cNvSpPr/>
          <p:nvPr/>
        </p:nvSpPr>
        <p:spPr>
          <a:xfrm>
            <a:off x="9875520" y="3813048"/>
            <a:ext cx="15727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1D35"/>
                </a:solidFill>
                <a:latin typeface="Times New Roman" panose="02020603050405020304" pitchFamily="18" charset="0"/>
                <a:ea typeface="Aptos Display" pitchFamily="34" charset="-122"/>
                <a:cs typeface="Times New Roman" panose="02020603050405020304" pitchFamily="18" charset="0"/>
              </a:rPr>
              <a:t>Рішення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46"/>
          <p:cNvSpPr/>
          <p:nvPr/>
        </p:nvSpPr>
        <p:spPr>
          <a:xfrm>
            <a:off x="9893808" y="4279390"/>
            <a:ext cx="164592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кваліфікаційна робота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 управлінські рекомендації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Shape 47"/>
          <p:cNvSpPr/>
          <p:nvPr/>
        </p:nvSpPr>
        <p:spPr>
          <a:xfrm>
            <a:off x="2606040" y="5047486"/>
            <a:ext cx="6995160" cy="548640"/>
          </a:xfrm>
          <a:prstGeom prst="roundRect">
            <a:avLst>
              <a:gd name="adj" fmla="val 8333"/>
            </a:avLst>
          </a:prstGeom>
          <a:solidFill>
            <a:srgbClr val="FFFFFF">
              <a:alpha val="0"/>
            </a:srgbClr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56" name="Shape 48"/>
          <p:cNvSpPr/>
          <p:nvPr/>
        </p:nvSpPr>
        <p:spPr>
          <a:xfrm>
            <a:off x="2880360" y="5212080"/>
            <a:ext cx="292608" cy="292608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57" name="Image 6" descr="/mnt/data/maup_deck_icons/lightbulb_C8952E_C8952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3029" y="5264749"/>
            <a:ext cx="187269" cy="187269"/>
          </a:xfrm>
          <a:prstGeom prst="rect">
            <a:avLst/>
          </a:prstGeom>
        </p:spPr>
      </p:pic>
      <p:sp>
        <p:nvSpPr>
          <p:cNvPr id="58" name="Text 49"/>
          <p:cNvSpPr/>
          <p:nvPr/>
        </p:nvSpPr>
        <p:spPr>
          <a:xfrm>
            <a:off x="3291840" y="5193792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71D35"/>
                </a:solidFill>
              </a:rPr>
              <a:t>problem-based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71D35"/>
                </a:solidFill>
              </a:rPr>
              <a:t>learning</a:t>
            </a:r>
            <a:endParaRPr lang="en-US" sz="1400" dirty="0"/>
          </a:p>
        </p:txBody>
      </p:sp>
      <p:sp>
        <p:nvSpPr>
          <p:cNvPr id="59" name="Shape 50"/>
          <p:cNvSpPr/>
          <p:nvPr/>
        </p:nvSpPr>
        <p:spPr>
          <a:xfrm>
            <a:off x="4800600" y="5166360"/>
            <a:ext cx="0" cy="365760"/>
          </a:xfrm>
          <a:prstGeom prst="line">
            <a:avLst/>
          </a:prstGeom>
          <a:noFill/>
          <a:ln w="8890">
            <a:solidFill>
              <a:srgbClr val="C8952E"/>
            </a:solidFill>
            <a:prstDash val="solid"/>
          </a:ln>
        </p:spPr>
      </p:sp>
      <p:sp>
        <p:nvSpPr>
          <p:cNvPr id="60" name="Shape 51"/>
          <p:cNvSpPr/>
          <p:nvPr/>
        </p:nvSpPr>
        <p:spPr>
          <a:xfrm>
            <a:off x="5212080" y="5212080"/>
            <a:ext cx="292608" cy="292608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61" name="Image 7" descr="/mnt/data/maup_deck_icons/digital_C8952E_C8952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4749" y="5264749"/>
            <a:ext cx="187269" cy="187269"/>
          </a:xfrm>
          <a:prstGeom prst="rect">
            <a:avLst/>
          </a:prstGeom>
        </p:spPr>
      </p:pic>
      <p:sp>
        <p:nvSpPr>
          <p:cNvPr id="62" name="Text 52"/>
          <p:cNvSpPr/>
          <p:nvPr/>
        </p:nvSpPr>
        <p:spPr>
          <a:xfrm>
            <a:off x="5623560" y="5193792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71D35"/>
                </a:solidFill>
              </a:rPr>
              <a:t>Moodle та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71D35"/>
                </a:solidFill>
              </a:rPr>
              <a:t>e-learning</a:t>
            </a:r>
            <a:endParaRPr lang="en-US" sz="1400" dirty="0"/>
          </a:p>
        </p:txBody>
      </p:sp>
      <p:sp>
        <p:nvSpPr>
          <p:cNvPr id="63" name="Shape 53"/>
          <p:cNvSpPr/>
          <p:nvPr/>
        </p:nvSpPr>
        <p:spPr>
          <a:xfrm>
            <a:off x="7132320" y="5166360"/>
            <a:ext cx="0" cy="365760"/>
          </a:xfrm>
          <a:prstGeom prst="line">
            <a:avLst/>
          </a:prstGeom>
          <a:noFill/>
          <a:ln w="8890">
            <a:solidFill>
              <a:srgbClr val="C8952E"/>
            </a:solidFill>
            <a:prstDash val="solid"/>
          </a:ln>
        </p:spPr>
      </p:sp>
      <p:sp>
        <p:nvSpPr>
          <p:cNvPr id="64" name="Shape 54"/>
          <p:cNvSpPr/>
          <p:nvPr/>
        </p:nvSpPr>
        <p:spPr>
          <a:xfrm>
            <a:off x="7543800" y="5212080"/>
            <a:ext cx="292608" cy="292608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65" name="Image 8" descr="/mnt/data/maup_deck_icons/people_C8952E_C895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96469" y="5264749"/>
            <a:ext cx="187269" cy="187269"/>
          </a:xfrm>
          <a:prstGeom prst="rect">
            <a:avLst/>
          </a:prstGeom>
        </p:spPr>
      </p:pic>
      <p:sp>
        <p:nvSpPr>
          <p:cNvPr id="66" name="Text 55"/>
          <p:cNvSpPr/>
          <p:nvPr/>
        </p:nvSpPr>
        <p:spPr>
          <a:xfrm>
            <a:off x="7955280" y="5193792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071D35"/>
                </a:solidFill>
              </a:rPr>
              <a:t>залучення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71D35"/>
                </a:solidFill>
              </a:rPr>
              <a:t>практиків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6597" y="5623560"/>
            <a:ext cx="1673131" cy="484631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1792" y="868680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 sz="2800" b="1">
                <a:solidFill>
                  <a:srgbClr val="14233C"/>
                </a:solidFill>
                <a:latin typeface="Aptos"/>
              </a:defRPr>
            </a:pPr>
            <a:r>
              <a:rPr lang="ru-RU" sz="3000" b="1" dirty="0" err="1" smtClean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Освіта</a:t>
            </a:r>
            <a:r>
              <a:rPr lang="ru-RU" sz="3000" b="1" dirty="0" smtClean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ru-RU" sz="30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 </a:t>
            </a:r>
            <a:r>
              <a:rPr lang="ru-RU" sz="3000" b="1" dirty="0" err="1" smtClean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бізнес</a:t>
            </a:r>
            <a:endParaRPr lang="ru-RU" sz="3000" b="1" dirty="0">
              <a:solidFill>
                <a:srgbClr val="071D35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40080" y="1435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 sz="1300" b="0">
                <a:solidFill>
                  <a:srgbClr val="69788C"/>
                </a:solidFill>
                <a:latin typeface="Aptos"/>
              </a:defRPr>
            </a:pPr>
            <a:r>
              <a:rPr lang="ru-RU"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Тісний</a:t>
            </a:r>
            <a:r>
              <a:rPr lang="ru-RU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ru-RU"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зв’язок</a:t>
            </a:r>
            <a:r>
              <a:rPr lang="ru-RU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ru-RU"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освітнього</a:t>
            </a:r>
            <a:r>
              <a:rPr lang="ru-RU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ru-RU"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процесу</a:t>
            </a:r>
            <a:r>
              <a:rPr lang="ru-RU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з </a:t>
            </a:r>
            <a:r>
              <a:rPr lang="ru-RU"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реальним</a:t>
            </a:r>
            <a:r>
              <a:rPr lang="ru-RU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ru-RU"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бізнес-середовищем</a:t>
            </a:r>
            <a:endParaRPr lang="ru-RU" sz="1550" dirty="0">
              <a:solidFill>
                <a:srgbClr val="0E5454"/>
              </a:solidFill>
              <a:latin typeface="Aptos Display" pitchFamily="34" charset="0"/>
              <a:ea typeface="Aptos Display" pitchFamily="34" charset="-122"/>
              <a:cs typeface="Aptos Display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40080" y="1746504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Shape 12"/>
          <p:cNvSpPr/>
          <p:nvPr/>
        </p:nvSpPr>
        <p:spPr>
          <a:xfrm>
            <a:off x="7315200" y="1353312"/>
            <a:ext cx="3383280" cy="1737360"/>
          </a:xfrm>
          <a:prstGeom prst="arc">
            <a:avLst/>
          </a:prstGeom>
          <a:solidFill>
            <a:srgbClr val="FFFFFF">
              <a:alpha val="0"/>
            </a:srgbClr>
          </a:solidFill>
          <a:ln w="31750">
            <a:solidFill>
              <a:srgbClr val="0B6A6B">
                <a:alpha val="55000"/>
              </a:srgbClr>
            </a:solidFill>
            <a:prstDash val="solid"/>
            <a:tailEnd type="triangle"/>
          </a:ln>
        </p:spPr>
      </p:sp>
      <p:sp>
        <p:nvSpPr>
          <p:cNvPr id="16" name="Shape 13"/>
          <p:cNvSpPr/>
          <p:nvPr/>
        </p:nvSpPr>
        <p:spPr>
          <a:xfrm>
            <a:off x="1388146" y="2158905"/>
            <a:ext cx="2058742" cy="1982284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10923" y="2292398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353312" y="2916936"/>
            <a:ext cx="3291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1992782" y="2713022"/>
            <a:ext cx="585216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0" name="Image 1" descr="/mnt/data/maup_deck_icons/book_071D35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019" y="2842047"/>
            <a:ext cx="374538" cy="374538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558834" y="3429000"/>
            <a:ext cx="1572768" cy="69168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>
              <a:defRPr sz="1600" b="1">
                <a:solidFill>
                  <a:srgbClr val="235F9B"/>
                </a:solidFill>
                <a:latin typeface="Aptos"/>
              </a:defRPr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АКАДЕМІЧНЕ СЕРЕДОВИЩЕ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1618488" y="4228408"/>
            <a:ext cx="1536192" cy="66115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>
              <a:defRPr sz="1200" b="0">
                <a:solidFill>
                  <a:srgbClr val="1E2832"/>
                </a:solidFill>
                <a:latin typeface="Aptos"/>
              </a:defRPr>
            </a:pPr>
            <a:r>
              <a:rPr lang="ru-RU" sz="1400" dirty="0" err="1"/>
              <a:t>науковці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err="1"/>
              <a:t>дослідження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err="1"/>
              <a:t>методологія</a:t>
            </a:r>
            <a:endParaRPr lang="ru-RU" sz="1400" dirty="0"/>
          </a:p>
        </p:txBody>
      </p:sp>
      <p:sp>
        <p:nvSpPr>
          <p:cNvPr id="23" name="Shape 19"/>
          <p:cNvSpPr/>
          <p:nvPr/>
        </p:nvSpPr>
        <p:spPr>
          <a:xfrm>
            <a:off x="3881410" y="3811742"/>
            <a:ext cx="310896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32" name="Shape 27"/>
          <p:cNvSpPr/>
          <p:nvPr/>
        </p:nvSpPr>
        <p:spPr>
          <a:xfrm>
            <a:off x="4822224" y="2191752"/>
            <a:ext cx="2376664" cy="1949437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60720" y="2264041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5925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uk-UA" sz="1500" dirty="0" smtClean="0">
                <a:solidFill>
                  <a:schemeClr val="bg1"/>
                </a:solidFill>
              </a:rPr>
              <a:t>2</a:t>
            </a:r>
            <a:endParaRPr lang="en-US" sz="1500" b="1" dirty="0">
              <a:solidFill>
                <a:srgbClr val="FFFFFF"/>
              </a:solidFill>
            </a:endParaRPr>
          </a:p>
        </p:txBody>
      </p:sp>
      <p:sp>
        <p:nvSpPr>
          <p:cNvPr id="35" name="Shape 30"/>
          <p:cNvSpPr/>
          <p:nvPr/>
        </p:nvSpPr>
        <p:spPr>
          <a:xfrm>
            <a:off x="5640795" y="2679255"/>
            <a:ext cx="569034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6" name="Image 3" descr="/mnt/data/maup_deck_icons/people_071D35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834" y="2755796"/>
            <a:ext cx="374538" cy="374538"/>
          </a:xfrm>
          <a:prstGeom prst="rect">
            <a:avLst/>
          </a:prstGeom>
        </p:spPr>
      </p:pic>
      <p:sp>
        <p:nvSpPr>
          <p:cNvPr id="37" name="Text 31"/>
          <p:cNvSpPr/>
          <p:nvPr/>
        </p:nvSpPr>
        <p:spPr>
          <a:xfrm>
            <a:off x="5303520" y="3429001"/>
            <a:ext cx="1680754" cy="791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>
              <a:defRPr sz="1600" b="1">
                <a:solidFill>
                  <a:srgbClr val="23877D"/>
                </a:solidFill>
                <a:latin typeface="Aptos"/>
              </a:defRPr>
            </a:pPr>
            <a:r>
              <a:rPr lang="ru-RU" sz="1400" dirty="0"/>
              <a:t>БІЗНЕС-СЕРЕДОВИЩЕ</a:t>
            </a:r>
            <a:endParaRPr lang="ru-RU" sz="1400" dirty="0"/>
          </a:p>
        </p:txBody>
      </p:sp>
      <p:sp>
        <p:nvSpPr>
          <p:cNvPr id="38" name="Text 32"/>
          <p:cNvSpPr/>
          <p:nvPr/>
        </p:nvSpPr>
        <p:spPr>
          <a:xfrm>
            <a:off x="5340096" y="4271552"/>
            <a:ext cx="1536192" cy="5394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>
              <a:defRPr sz="1200" b="0">
                <a:solidFill>
                  <a:srgbClr val="1E2832"/>
                </a:solidFill>
                <a:latin typeface="Aptos"/>
              </a:defRPr>
            </a:pPr>
            <a:r>
              <a:rPr lang="ru-RU" sz="1400" dirty="0"/>
              <a:t>практики</a:t>
            </a:r>
            <a:br>
              <a:rPr lang="ru-RU" sz="1400" dirty="0"/>
            </a:br>
            <a:r>
              <a:rPr lang="ru-RU" sz="1400" dirty="0" err="1"/>
              <a:t>бізнес-тренери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 err="1"/>
              <a:t>топменеджери</a:t>
            </a:r>
            <a:endParaRPr lang="ru-RU" sz="1400" dirty="0"/>
          </a:p>
        </p:txBody>
      </p:sp>
      <p:sp>
        <p:nvSpPr>
          <p:cNvPr id="42" name="Text 36"/>
          <p:cNvSpPr/>
          <p:nvPr/>
        </p:nvSpPr>
        <p:spPr>
          <a:xfrm>
            <a:off x="8211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Shape 40"/>
          <p:cNvSpPr/>
          <p:nvPr/>
        </p:nvSpPr>
        <p:spPr>
          <a:xfrm>
            <a:off x="8013627" y="3800421"/>
            <a:ext cx="310896" cy="0"/>
          </a:xfrm>
          <a:prstGeom prst="line">
            <a:avLst/>
          </a:prstGeom>
          <a:noFill/>
          <a:ln w="21590">
            <a:solidFill>
              <a:srgbClr val="C8952E"/>
            </a:solidFill>
            <a:prstDash val="solid"/>
            <a:headEnd type="none"/>
            <a:tailEnd type="triangle"/>
          </a:ln>
        </p:spPr>
      </p:sp>
      <p:sp>
        <p:nvSpPr>
          <p:cNvPr id="48" name="Shape 41"/>
          <p:cNvSpPr/>
          <p:nvPr/>
        </p:nvSpPr>
        <p:spPr>
          <a:xfrm>
            <a:off x="8540497" y="2232441"/>
            <a:ext cx="2274296" cy="1903455"/>
          </a:xfrm>
          <a:prstGeom prst="roundRect">
            <a:avLst>
              <a:gd name="adj" fmla="val 3797"/>
            </a:avLst>
          </a:prstGeom>
          <a:solidFill>
            <a:srgbClr val="FFFFFF">
              <a:alpha val="0"/>
            </a:srgbClr>
          </a:solidFill>
          <a:ln w="11430">
            <a:solidFill>
              <a:srgbClr val="D7E0E6"/>
            </a:solidFill>
            <a:prstDash val="solid"/>
          </a:ln>
        </p:spPr>
      </p:sp>
      <p:sp>
        <p:nvSpPr>
          <p:cNvPr id="49" name="Shape 42"/>
          <p:cNvSpPr/>
          <p:nvPr/>
        </p:nvSpPr>
        <p:spPr>
          <a:xfrm>
            <a:off x="9447947" y="2285927"/>
            <a:ext cx="329184" cy="329184"/>
          </a:xfrm>
          <a:prstGeom prst="ellipse">
            <a:avLst/>
          </a:prstGeom>
          <a:solidFill>
            <a:srgbClr val="0E5454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50" name="Text 43"/>
          <p:cNvSpPr/>
          <p:nvPr/>
        </p:nvSpPr>
        <p:spPr>
          <a:xfrm>
            <a:off x="10497312" y="2916936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uk-UA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51" name="Shape 44"/>
          <p:cNvSpPr/>
          <p:nvPr/>
        </p:nvSpPr>
        <p:spPr>
          <a:xfrm>
            <a:off x="9346910" y="2679921"/>
            <a:ext cx="585216" cy="585216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52" name="Image 5" descr="/mnt/data/maup_deck_icons/target_071D35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7769" y="2775509"/>
            <a:ext cx="374538" cy="374538"/>
          </a:xfrm>
          <a:prstGeom prst="rect">
            <a:avLst/>
          </a:prstGeom>
        </p:spPr>
      </p:pic>
      <p:sp>
        <p:nvSpPr>
          <p:cNvPr id="53" name="Text 45"/>
          <p:cNvSpPr/>
          <p:nvPr/>
        </p:nvSpPr>
        <p:spPr>
          <a:xfrm>
            <a:off x="9275499" y="3386570"/>
            <a:ext cx="1441269" cy="71802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defRPr sz="1600" b="1">
                <a:solidFill>
                  <a:srgbClr val="D29B37"/>
                </a:solidFill>
                <a:latin typeface="Aptos"/>
              </a:defRPr>
            </a:pPr>
            <a:r>
              <a:rPr lang="ru-RU" sz="1400" dirty="0"/>
              <a:t>РЕАЛЬНІ </a:t>
            </a:r>
            <a:endParaRPr lang="ru-RU" sz="1400" dirty="0" smtClean="0"/>
          </a:p>
          <a:p>
            <a:pPr>
              <a:defRPr sz="1600" b="1">
                <a:solidFill>
                  <a:srgbClr val="D29B37"/>
                </a:solidFill>
                <a:latin typeface="Aptos"/>
              </a:defRPr>
            </a:pPr>
            <a:r>
              <a:rPr lang="ru-RU" sz="1400" dirty="0" smtClean="0"/>
              <a:t>ПРОЄКТИ</a:t>
            </a:r>
            <a:endParaRPr lang="ru-RU" sz="1400" dirty="0"/>
          </a:p>
        </p:txBody>
      </p:sp>
      <p:sp>
        <p:nvSpPr>
          <p:cNvPr id="54" name="Text 46"/>
          <p:cNvSpPr/>
          <p:nvPr/>
        </p:nvSpPr>
        <p:spPr>
          <a:xfrm>
            <a:off x="9275499" y="4227337"/>
            <a:ext cx="164592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>
              <a:defRPr sz="1200" b="0">
                <a:solidFill>
                  <a:srgbClr val="1E2832"/>
                </a:solidFill>
                <a:latin typeface="Aptos"/>
              </a:defRPr>
            </a:pPr>
            <a:r>
              <a:rPr lang="ru-RU" sz="1400" dirty="0" err="1"/>
              <a:t>кейси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400" dirty="0"/>
              <a:t>практика</a:t>
            </a:r>
            <a:br>
              <a:rPr lang="ru-RU" sz="1400" dirty="0"/>
            </a:br>
            <a:r>
              <a:rPr lang="ru-RU" sz="1400" dirty="0" err="1"/>
              <a:t>командна</a:t>
            </a:r>
            <a:r>
              <a:rPr lang="ru-RU" sz="1400" dirty="0"/>
              <a:t> робота</a:t>
            </a:r>
            <a:endParaRPr lang="ru-RU" sz="1400" dirty="0"/>
          </a:p>
        </p:txBody>
      </p:sp>
      <p:sp>
        <p:nvSpPr>
          <p:cNvPr id="55" name="Shape 47"/>
          <p:cNvSpPr/>
          <p:nvPr/>
        </p:nvSpPr>
        <p:spPr>
          <a:xfrm>
            <a:off x="2117019" y="5296984"/>
            <a:ext cx="7749578" cy="508154"/>
          </a:xfrm>
          <a:prstGeom prst="roundRect">
            <a:avLst>
              <a:gd name="adj" fmla="val 8333"/>
            </a:avLst>
          </a:prstGeom>
          <a:solidFill>
            <a:srgbClr val="FFFFFF">
              <a:alpha val="0"/>
            </a:srgbClr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68" name="TextBox 67"/>
          <p:cNvSpPr txBox="1"/>
          <p:nvPr/>
        </p:nvSpPr>
        <p:spPr>
          <a:xfrm>
            <a:off x="1610769" y="5367528"/>
            <a:ext cx="8844742" cy="330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69788C"/>
                </a:solidFill>
                <a:latin typeface="Aptos"/>
              </a:defRPr>
            </a:pP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«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навчаємо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не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лише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бізнес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—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навчаємо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мислити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та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діяти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як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sz="1550" dirty="0" err="1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менеджер</a:t>
            </a:r>
            <a:r>
              <a:rPr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799334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sp>
        <p:nvSpPr>
          <p:cNvPr id="10" name="Shape 8"/>
          <p:cNvSpPr/>
          <p:nvPr/>
        </p:nvSpPr>
        <p:spPr>
          <a:xfrm>
            <a:off x="10104120" y="5687568"/>
            <a:ext cx="1554480" cy="393192"/>
          </a:xfrm>
          <a:prstGeom prst="roundRect">
            <a:avLst>
              <a:gd name="adj" fmla="val 18605"/>
            </a:avLst>
          </a:prstGeom>
          <a:solidFill>
            <a:srgbClr val="FFFFFF">
              <a:alpha val="0"/>
            </a:srgbClr>
          </a:solidFill>
          <a:ln w="6350">
            <a:solidFill>
              <a:srgbClr val="EAF0F3"/>
            </a:solidFill>
            <a:prstDash val="solid"/>
          </a:ln>
        </p:spPr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3457" y="5623560"/>
            <a:ext cx="1736271" cy="5029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1792" y="896112"/>
            <a:ext cx="9509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Якість забезпечується системно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640080" y="146304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Екосистема стейкголдерів і вдосконалення програми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40080" y="1773936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Shape 12"/>
          <p:cNvSpPr/>
          <p:nvPr/>
        </p:nvSpPr>
        <p:spPr>
          <a:xfrm>
            <a:off x="4187952" y="2660904"/>
            <a:ext cx="1847088" cy="1792224"/>
          </a:xfrm>
          <a:prstGeom prst="ellipse">
            <a:avLst/>
          </a:prstGeom>
          <a:solidFill>
            <a:srgbClr val="0E5454"/>
          </a:solidFill>
          <a:ln w="15240">
            <a:solidFill>
              <a:srgbClr val="C8952E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279393" y="3054096"/>
            <a:ext cx="1564058" cy="9257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ОПП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«Менеджмент»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2057400" y="2194560"/>
            <a:ext cx="2313432" cy="621792"/>
          </a:xfrm>
          <a:prstGeom prst="roundRect">
            <a:avLst>
              <a:gd name="adj" fmla="val 6452"/>
            </a:avLst>
          </a:prstGeom>
          <a:solidFill>
            <a:srgbClr val="FFFFFF">
              <a:alpha val="0"/>
            </a:srgbClr>
          </a:solidFill>
          <a:ln w="10160">
            <a:solidFill>
              <a:srgbClr val="0070C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167128" y="2295144"/>
            <a:ext cx="365760" cy="36576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19" name="Image 1" descr="/mnt/data/maup_deck_icons/building_071D35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965" y="2360981"/>
            <a:ext cx="234086" cy="234086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2615184" y="2249514"/>
            <a:ext cx="1563624" cy="394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</a:rPr>
              <a:t>1. </a:t>
            </a:r>
            <a:r>
              <a:rPr lang="en-US" sz="1400" b="1" dirty="0" err="1" smtClean="0">
                <a:solidFill>
                  <a:srgbClr val="071D35"/>
                </a:solidFill>
              </a:rPr>
              <a:t>Роботодавці</a:t>
            </a:r>
            <a:endParaRPr lang="en-US" sz="1400" dirty="0"/>
          </a:p>
        </p:txBody>
      </p:sp>
      <p:sp>
        <p:nvSpPr>
          <p:cNvPr id="21" name="Shape 17"/>
          <p:cNvSpPr/>
          <p:nvPr/>
        </p:nvSpPr>
        <p:spPr>
          <a:xfrm>
            <a:off x="6144768" y="2139696"/>
            <a:ext cx="2423160" cy="676656"/>
          </a:xfrm>
          <a:prstGeom prst="roundRect">
            <a:avLst>
              <a:gd name="adj" fmla="val 6452"/>
            </a:avLst>
          </a:prstGeom>
          <a:solidFill>
            <a:srgbClr val="FFFFFF">
              <a:alpha val="0"/>
            </a:srgbClr>
          </a:solidFill>
          <a:ln w="10160">
            <a:solidFill>
              <a:srgbClr val="00B0F0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309360" y="2295144"/>
            <a:ext cx="365760" cy="36576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3" name="Image 2" descr="/mnt/data/maup_deck_icons/cap_071D35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197" y="2360981"/>
            <a:ext cx="234086" cy="234086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6821424" y="2288830"/>
            <a:ext cx="153566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71D35"/>
                </a:solidFill>
              </a:rPr>
              <a:t>2. </a:t>
            </a:r>
            <a:r>
              <a:rPr lang="en-US" sz="1400" b="1" dirty="0">
                <a:solidFill>
                  <a:srgbClr val="071D35"/>
                </a:solidFill>
              </a:rPr>
              <a:t>Здобувачі освіти</a:t>
            </a:r>
            <a:endParaRPr lang="en-US" sz="1400" dirty="0"/>
          </a:p>
        </p:txBody>
      </p:sp>
      <p:sp>
        <p:nvSpPr>
          <p:cNvPr id="25" name="Shape 20"/>
          <p:cNvSpPr/>
          <p:nvPr/>
        </p:nvSpPr>
        <p:spPr>
          <a:xfrm>
            <a:off x="1353312" y="3273551"/>
            <a:ext cx="2313432" cy="601675"/>
          </a:xfrm>
          <a:prstGeom prst="roundRect">
            <a:avLst>
              <a:gd name="adj" fmla="val 6452"/>
            </a:avLst>
          </a:prstGeom>
          <a:solidFill>
            <a:srgbClr val="FFFFFF">
              <a:alpha val="0"/>
            </a:srgbClr>
          </a:solidFill>
          <a:ln w="10160">
            <a:solidFill>
              <a:srgbClr val="00B0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1463040" y="3374136"/>
            <a:ext cx="365760" cy="36576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27" name="Image 3" descr="/mnt/data/maup_deck_icons/user_071D35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877" y="3439973"/>
            <a:ext cx="234086" cy="234086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1920240" y="3419856"/>
            <a:ext cx="1490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</a:rPr>
              <a:t>3. Випускники</a:t>
            </a:r>
            <a:endParaRPr lang="en-US" sz="1400" dirty="0"/>
          </a:p>
        </p:txBody>
      </p:sp>
      <p:sp>
        <p:nvSpPr>
          <p:cNvPr id="29" name="Shape 23"/>
          <p:cNvSpPr/>
          <p:nvPr/>
        </p:nvSpPr>
        <p:spPr>
          <a:xfrm>
            <a:off x="6656831" y="3273552"/>
            <a:ext cx="2478459" cy="566928"/>
          </a:xfrm>
          <a:prstGeom prst="roundRect">
            <a:avLst>
              <a:gd name="adj" fmla="val 6452"/>
            </a:avLst>
          </a:prstGeom>
          <a:solidFill>
            <a:srgbClr val="FFFFFF">
              <a:alpha val="0"/>
            </a:srgbClr>
          </a:solidFill>
          <a:ln w="10160">
            <a:solidFill>
              <a:srgbClr val="00B0F0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6766560" y="3374136"/>
            <a:ext cx="365760" cy="36576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1" name="Image 4" descr="/mnt/data/maup_deck_icons/book_071D35_C8952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2397" y="3439973"/>
            <a:ext cx="234086" cy="23408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7223760" y="3419856"/>
            <a:ext cx="177707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</a:rPr>
              <a:t>4. Академічні експерти</a:t>
            </a:r>
            <a:endParaRPr lang="en-US" sz="1400" dirty="0"/>
          </a:p>
        </p:txBody>
      </p:sp>
      <p:sp>
        <p:nvSpPr>
          <p:cNvPr id="33" name="Shape 26"/>
          <p:cNvSpPr/>
          <p:nvPr/>
        </p:nvSpPr>
        <p:spPr>
          <a:xfrm>
            <a:off x="2057399" y="4325112"/>
            <a:ext cx="2532018" cy="742494"/>
          </a:xfrm>
          <a:prstGeom prst="roundRect">
            <a:avLst>
              <a:gd name="adj" fmla="val 6452"/>
            </a:avLst>
          </a:prstGeom>
          <a:solidFill>
            <a:srgbClr val="FFFFFF">
              <a:alpha val="0"/>
            </a:srgbClr>
          </a:solidFill>
          <a:ln w="10160">
            <a:solidFill>
              <a:srgbClr val="00B0F0"/>
            </a:solidFill>
            <a:prstDash val="solid"/>
          </a:ln>
        </p:spPr>
      </p:sp>
      <p:sp>
        <p:nvSpPr>
          <p:cNvPr id="34" name="Shape 27"/>
          <p:cNvSpPr/>
          <p:nvPr/>
        </p:nvSpPr>
        <p:spPr>
          <a:xfrm>
            <a:off x="2167128" y="4453128"/>
            <a:ext cx="365760" cy="36576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5" name="Image 5" descr="/mnt/data/maup_deck_icons/digital_071D35_C8952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2965" y="4518965"/>
            <a:ext cx="234086" cy="234086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2624327" y="4498848"/>
            <a:ext cx="1598371" cy="266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</a:rPr>
              <a:t>5. Викладачі-практики</a:t>
            </a:r>
            <a:endParaRPr lang="en-US" sz="1400" dirty="0"/>
          </a:p>
        </p:txBody>
      </p:sp>
      <p:sp>
        <p:nvSpPr>
          <p:cNvPr id="37" name="Shape 29"/>
          <p:cNvSpPr/>
          <p:nvPr/>
        </p:nvSpPr>
        <p:spPr>
          <a:xfrm>
            <a:off x="6035040" y="4352543"/>
            <a:ext cx="3100250" cy="768097"/>
          </a:xfrm>
          <a:prstGeom prst="roundRect">
            <a:avLst>
              <a:gd name="adj" fmla="val 6452"/>
            </a:avLst>
          </a:prstGeom>
          <a:solidFill>
            <a:srgbClr val="FFFFFF">
              <a:alpha val="0"/>
            </a:srgbClr>
          </a:solidFill>
          <a:ln w="10160">
            <a:solidFill>
              <a:srgbClr val="00B0F0"/>
            </a:solidFill>
            <a:prstDash val="solid"/>
          </a:ln>
        </p:spPr>
      </p:sp>
      <p:sp>
        <p:nvSpPr>
          <p:cNvPr id="38" name="Shape 30"/>
          <p:cNvSpPr/>
          <p:nvPr/>
        </p:nvSpPr>
        <p:spPr>
          <a:xfrm>
            <a:off x="6144768" y="4453128"/>
            <a:ext cx="365760" cy="36576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071D35"/>
            </a:solidFill>
            <a:prstDash val="solid"/>
          </a:ln>
        </p:spPr>
      </p:sp>
      <p:pic>
        <p:nvPicPr>
          <p:cNvPr id="39" name="Image 6" descr="/mnt/data/maup_deck_icons/medal_071D35_C8952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605" y="4518965"/>
            <a:ext cx="234086" cy="234086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6601967" y="4385461"/>
            <a:ext cx="2398863" cy="56875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71D35"/>
                </a:solidFill>
              </a:rPr>
              <a:t>6. Зовнішня експертиза німецького акредитаційного агентства</a:t>
            </a:r>
            <a:endParaRPr lang="en-US" sz="1400" dirty="0"/>
          </a:p>
        </p:txBody>
      </p:sp>
      <p:sp>
        <p:nvSpPr>
          <p:cNvPr id="41" name="Shape 32"/>
          <p:cNvSpPr/>
          <p:nvPr/>
        </p:nvSpPr>
        <p:spPr>
          <a:xfrm>
            <a:off x="9326880" y="2468880"/>
            <a:ext cx="2331720" cy="2148840"/>
          </a:xfrm>
          <a:prstGeom prst="roundRect">
            <a:avLst>
              <a:gd name="adj" fmla="val 2553"/>
            </a:avLst>
          </a:prstGeom>
          <a:solidFill>
            <a:srgbClr val="FFFFFF">
              <a:alpha val="0"/>
            </a:srgbClr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10314432" y="2286000"/>
            <a:ext cx="347472" cy="347472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43" name="Image 7" descr="/mnt/data/maup_deck_icons/lightbulb_C8952E_C8952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76977" y="2348545"/>
            <a:ext cx="222382" cy="222382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9564624" y="2816352"/>
            <a:ext cx="1975104" cy="17373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Постійний зворотний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200" b="1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зв’язок забезпечує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200" b="1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 змісту,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200" b="1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практичну спрямованість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200" b="1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відповідність європейським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200" b="1" dirty="0">
                <a:solidFill>
                  <a:srgbClr val="071D3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підходам до якості освіти</a:t>
            </a:r>
            <a:r>
              <a:rPr lang="en-US" sz="1090" b="1" dirty="0">
                <a:solidFill>
                  <a:srgbClr val="071D35"/>
                </a:solidFill>
              </a:rPr>
              <a:t>.</a:t>
            </a:r>
            <a:endParaRPr lang="en-US" sz="109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sp>
        <p:nvSpPr>
          <p:cNvPr id="10" name="Shape 8"/>
          <p:cNvSpPr/>
          <p:nvPr/>
        </p:nvSpPr>
        <p:spPr>
          <a:xfrm>
            <a:off x="10104120" y="5687568"/>
            <a:ext cx="1554480" cy="393192"/>
          </a:xfrm>
          <a:prstGeom prst="roundRect">
            <a:avLst>
              <a:gd name="adj" fmla="val 18605"/>
            </a:avLst>
          </a:prstGeom>
          <a:solidFill>
            <a:srgbClr val="FFFFFF">
              <a:alpha val="0"/>
            </a:srgbClr>
          </a:solidFill>
          <a:ln w="6350">
            <a:solidFill>
              <a:srgbClr val="EAF0F3"/>
            </a:solidFill>
            <a:prstDash val="solid"/>
          </a:ln>
        </p:spPr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848" y="5660135"/>
            <a:ext cx="1673138" cy="48463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76072" y="730606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Результат підготовки магістра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640080" y="1435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Компетентності та професійна цінність випускника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40080" y="1746504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Text 12"/>
          <p:cNvSpPr/>
          <p:nvPr/>
        </p:nvSpPr>
        <p:spPr>
          <a:xfrm>
            <a:off x="982980" y="1917901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454"/>
                </a:solidFill>
              </a:rPr>
              <a:t>Ключові компетентності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640080" y="1893027"/>
            <a:ext cx="292608" cy="292608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17" name="Image 1" descr="/mnt/data/maup_deck_icons/lightbulb_C8952E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73" y="1911388"/>
            <a:ext cx="187269" cy="187269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731520" y="2267712"/>
            <a:ext cx="5212080" cy="502920"/>
          </a:xfrm>
          <a:prstGeom prst="roundRect">
            <a:avLst>
              <a:gd name="adj" fmla="val 9211"/>
            </a:avLst>
          </a:prstGeom>
          <a:solidFill>
            <a:srgbClr val="FFFFFF">
              <a:alpha val="0"/>
            </a:srgbClr>
          </a:solidFill>
          <a:ln w="7620">
            <a:solidFill>
              <a:srgbClr val="D7E0E6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04672" y="2459736"/>
            <a:ext cx="274320" cy="274320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20" name="Image 2" descr="/mnt/data/maup_deck_icons/target_C8952E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050" y="2509114"/>
            <a:ext cx="175565" cy="175565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188720" y="2322576"/>
            <a:ext cx="464515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r>
              <a:rPr lang="uk-UA" sz="1600" b="1" dirty="0" smtClean="0">
                <a:solidFill>
                  <a:srgbClr val="071D35"/>
                </a:solidFill>
              </a:rPr>
              <a:t>СТРАТЕГІЧНІ</a:t>
            </a:r>
            <a:r>
              <a:rPr lang="uk-UA" sz="1600" dirty="0" smtClean="0">
                <a:solidFill>
                  <a:srgbClr val="071D35"/>
                </a:solidFill>
              </a:rPr>
              <a:t>: </a:t>
            </a:r>
            <a:r>
              <a:rPr lang="uk-UA" sz="1400" dirty="0" smtClean="0">
                <a:solidFill>
                  <a:srgbClr val="071D35"/>
                </a:solidFill>
              </a:rPr>
              <a:t>стратегічне та тактичне планування, </a:t>
            </a:r>
            <a:r>
              <a:rPr lang="ru-RU" sz="1400" dirty="0" err="1"/>
              <a:t>визначення</a:t>
            </a:r>
            <a:r>
              <a:rPr lang="ru-RU" sz="1400" dirty="0"/>
              <a:t> </a:t>
            </a:r>
            <a:r>
              <a:rPr lang="ru-RU" sz="1400" dirty="0" err="1"/>
              <a:t>місії</a:t>
            </a:r>
            <a:r>
              <a:rPr lang="ru-RU" sz="1400" dirty="0"/>
              <a:t>, </a:t>
            </a:r>
            <a:r>
              <a:rPr lang="ru-RU" sz="1400" dirty="0" err="1"/>
              <a:t>цілей</a:t>
            </a:r>
            <a:r>
              <a:rPr lang="ru-RU" sz="1400" dirty="0"/>
              <a:t> і </a:t>
            </a:r>
            <a:r>
              <a:rPr lang="ru-RU" sz="1400" dirty="0" err="1"/>
              <a:t>напрямів</a:t>
            </a:r>
            <a:r>
              <a:rPr lang="ru-RU" sz="1400" dirty="0"/>
              <a:t> </a:t>
            </a:r>
            <a:r>
              <a:rPr lang="ru-RU" sz="1400" dirty="0" err="1"/>
              <a:t>розвитку</a:t>
            </a:r>
            <a:r>
              <a:rPr lang="uk-UA" sz="1400" dirty="0" smtClean="0">
                <a:solidFill>
                  <a:srgbClr val="071D35"/>
                </a:solidFill>
              </a:rPr>
              <a:t> </a:t>
            </a:r>
            <a:r>
              <a:rPr lang="ru-RU" sz="1400" dirty="0" err="1"/>
              <a:t>формування</a:t>
            </a:r>
            <a:r>
              <a:rPr lang="ru-RU" sz="1400" dirty="0"/>
              <a:t> та </a:t>
            </a:r>
            <a:r>
              <a:rPr lang="ru-RU" sz="1400" dirty="0" err="1"/>
              <a:t>реалізація</a:t>
            </a:r>
            <a:r>
              <a:rPr lang="ru-RU" sz="1400" dirty="0"/>
              <a:t> </a:t>
            </a:r>
            <a:r>
              <a:rPr lang="ru-RU" sz="1400" dirty="0" err="1"/>
              <a:t>стратегій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731520" y="2869204"/>
            <a:ext cx="5212080" cy="482071"/>
          </a:xfrm>
          <a:prstGeom prst="roundRect">
            <a:avLst>
              <a:gd name="adj" fmla="val 9211"/>
            </a:avLst>
          </a:prstGeom>
          <a:solidFill>
            <a:srgbClr val="FFFFFF">
              <a:alpha val="0"/>
            </a:srgbClr>
          </a:solidFill>
          <a:ln w="7620">
            <a:solidFill>
              <a:srgbClr val="D7E0E6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95528" y="2933369"/>
            <a:ext cx="274320" cy="274320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24" name="Image 3" descr="/mnt/data/maup_deck_icons/clipboard_C8952E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326" y="2982093"/>
            <a:ext cx="175565" cy="175565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188720" y="2930651"/>
            <a:ext cx="4645152" cy="36118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200" b="1" dirty="0" smtClean="0"/>
              <a:t>ПРОЄКТНО-ТРАНСФОРМАЦІЙНІ: </a:t>
            </a:r>
            <a:r>
              <a:rPr lang="ru-RU" sz="1100" dirty="0" err="1"/>
              <a:t>проєктування</a:t>
            </a:r>
            <a:r>
              <a:rPr lang="ru-RU" sz="1100" dirty="0"/>
              <a:t> систем </a:t>
            </a:r>
            <a:r>
              <a:rPr lang="ru-RU" sz="1100" dirty="0" err="1" smtClean="0"/>
              <a:t>управління</a:t>
            </a:r>
            <a:r>
              <a:rPr lang="ru-RU" sz="1100" dirty="0"/>
              <a:t>, </a:t>
            </a:r>
            <a:r>
              <a:rPr lang="ru-RU" sz="1100" dirty="0" err="1"/>
              <a:t>управління</a:t>
            </a:r>
            <a:r>
              <a:rPr lang="ru-RU" sz="1100" dirty="0"/>
              <a:t> </a:t>
            </a:r>
            <a:r>
              <a:rPr lang="ru-RU" sz="1100" dirty="0" err="1" smtClean="0"/>
              <a:t>проєктами</a:t>
            </a:r>
            <a:r>
              <a:rPr lang="ru-RU" sz="1100" dirty="0"/>
              <a:t>, </a:t>
            </a:r>
            <a:r>
              <a:rPr lang="ru-RU" sz="1100" dirty="0" err="1"/>
              <a:t>управління</a:t>
            </a:r>
            <a:r>
              <a:rPr lang="ru-RU" sz="1100" dirty="0"/>
              <a:t> </a:t>
            </a:r>
            <a:r>
              <a:rPr lang="ru-RU" sz="1100" dirty="0" err="1"/>
              <a:t>змінами</a:t>
            </a:r>
            <a:r>
              <a:rPr lang="ru-RU" sz="1100" dirty="0"/>
              <a:t>; </a:t>
            </a:r>
            <a:r>
              <a:rPr lang="ru-RU" sz="1100" dirty="0" err="1"/>
              <a:t>ефективне</a:t>
            </a:r>
            <a:r>
              <a:rPr lang="ru-RU" sz="1100" dirty="0"/>
              <a:t> </a:t>
            </a:r>
            <a:r>
              <a:rPr lang="ru-RU" sz="1100" dirty="0" err="1"/>
              <a:t>використання</a:t>
            </a:r>
            <a:r>
              <a:rPr lang="ru-RU" sz="1100" dirty="0"/>
              <a:t> </a:t>
            </a:r>
            <a:r>
              <a:rPr lang="ru-RU" sz="1100" dirty="0" err="1"/>
              <a:t>ресурсів</a:t>
            </a:r>
            <a:endParaRPr lang="en-US" sz="1100" b="1" dirty="0"/>
          </a:p>
        </p:txBody>
      </p:sp>
      <p:sp>
        <p:nvSpPr>
          <p:cNvPr id="29" name="Text 22"/>
          <p:cNvSpPr/>
          <p:nvPr/>
        </p:nvSpPr>
        <p:spPr>
          <a:xfrm>
            <a:off x="1188720" y="3351276"/>
            <a:ext cx="464515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endParaRPr lang="en-US" sz="1060" dirty="0"/>
          </a:p>
        </p:txBody>
      </p:sp>
      <p:sp>
        <p:nvSpPr>
          <p:cNvPr id="30" name="Shape 23"/>
          <p:cNvSpPr/>
          <p:nvPr/>
        </p:nvSpPr>
        <p:spPr>
          <a:xfrm>
            <a:off x="731520" y="3430878"/>
            <a:ext cx="5212080" cy="347472"/>
          </a:xfrm>
          <a:prstGeom prst="roundRect">
            <a:avLst>
              <a:gd name="adj" fmla="val 9211"/>
            </a:avLst>
          </a:prstGeom>
          <a:solidFill>
            <a:srgbClr val="FFFFFF">
              <a:alpha val="0"/>
            </a:srgbClr>
          </a:solidFill>
          <a:ln w="7620">
            <a:solidFill>
              <a:srgbClr val="D7E0E6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795528" y="3458310"/>
            <a:ext cx="274320" cy="274320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32" name="Image 5" descr="/mnt/data/maup_deck_icons/digital_C8952E_C8952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905" y="3474849"/>
            <a:ext cx="175565" cy="175565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1188720" y="3458310"/>
            <a:ext cx="4645152" cy="52308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200" b="1" dirty="0" smtClean="0"/>
              <a:t>ІННОВАЦІЙНО-ПІДПРИЄМНИЦЬКІ: </a:t>
            </a:r>
            <a:r>
              <a:rPr lang="ru-RU" sz="1100" dirty="0" err="1"/>
              <a:t>генерування</a:t>
            </a:r>
            <a:r>
              <a:rPr lang="ru-RU" sz="1100" dirty="0"/>
              <a:t> </a:t>
            </a:r>
            <a:r>
              <a:rPr lang="ru-RU" sz="1100" dirty="0" err="1"/>
              <a:t>нових</a:t>
            </a:r>
            <a:r>
              <a:rPr lang="ru-RU" sz="1100" dirty="0"/>
              <a:t> </a:t>
            </a:r>
            <a:r>
              <a:rPr lang="ru-RU" sz="1100" dirty="0" err="1" smtClean="0"/>
              <a:t>ідей</a:t>
            </a:r>
            <a:r>
              <a:rPr lang="ru-RU" sz="1100" dirty="0"/>
              <a:t>, </a:t>
            </a:r>
            <a:r>
              <a:rPr lang="ru-RU" sz="1100" dirty="0" err="1"/>
              <a:t>розроблення</a:t>
            </a:r>
            <a:r>
              <a:rPr lang="ru-RU" sz="1100" dirty="0"/>
              <a:t> </a:t>
            </a:r>
            <a:r>
              <a:rPr lang="ru-RU" sz="1100" dirty="0" err="1"/>
              <a:t>підприємницьких</a:t>
            </a:r>
            <a:r>
              <a:rPr lang="ru-RU" sz="1100" dirty="0"/>
              <a:t> </a:t>
            </a:r>
            <a:r>
              <a:rPr lang="ru-RU" sz="1100" dirty="0" err="1"/>
              <a:t>ідей</a:t>
            </a:r>
            <a:r>
              <a:rPr lang="ru-RU" sz="1100" dirty="0"/>
              <a:t> та </a:t>
            </a:r>
            <a:r>
              <a:rPr lang="ru-RU" sz="1100" dirty="0" err="1" smtClean="0"/>
              <a:t>проєктів</a:t>
            </a:r>
            <a:r>
              <a:rPr lang="ru-RU" sz="1100" dirty="0"/>
              <a:t>, </a:t>
            </a:r>
            <a:r>
              <a:rPr lang="ru-RU" sz="1100" dirty="0" err="1" smtClean="0"/>
              <a:t>Інноваційна</a:t>
            </a:r>
            <a:r>
              <a:rPr lang="ru-RU" sz="1100" dirty="0" smtClean="0"/>
              <a:t> </a:t>
            </a:r>
            <a:r>
              <a:rPr lang="ru-RU" sz="1100" dirty="0" err="1" smtClean="0"/>
              <a:t>діяльність</a:t>
            </a:r>
            <a:r>
              <a:rPr lang="ru-RU" sz="1100" dirty="0"/>
              <a:t>, </a:t>
            </a:r>
            <a:r>
              <a:rPr lang="ru-RU" sz="1100" dirty="0" err="1"/>
              <a:t>створення</a:t>
            </a:r>
            <a:r>
              <a:rPr lang="ru-RU" sz="1100" dirty="0"/>
              <a:t> </a:t>
            </a:r>
            <a:r>
              <a:rPr lang="ru-RU" sz="1100" dirty="0" err="1"/>
              <a:t>нової</a:t>
            </a:r>
            <a:r>
              <a:rPr lang="ru-RU" sz="1100" dirty="0"/>
              <a:t> </a:t>
            </a:r>
            <a:r>
              <a:rPr lang="ru-RU" sz="1100" dirty="0" err="1"/>
              <a:t>цінності</a:t>
            </a:r>
            <a:r>
              <a:rPr lang="ru-RU" sz="1100" dirty="0"/>
              <a:t>.</a:t>
            </a:r>
            <a:endParaRPr lang="en-US" sz="1100" b="1" dirty="0"/>
          </a:p>
        </p:txBody>
      </p:sp>
      <p:sp>
        <p:nvSpPr>
          <p:cNvPr id="34" name="Shape 26"/>
          <p:cNvSpPr/>
          <p:nvPr/>
        </p:nvSpPr>
        <p:spPr>
          <a:xfrm>
            <a:off x="694173" y="4045759"/>
            <a:ext cx="5212080" cy="347472"/>
          </a:xfrm>
          <a:prstGeom prst="roundRect">
            <a:avLst>
              <a:gd name="adj" fmla="val 9211"/>
            </a:avLst>
          </a:prstGeom>
          <a:solidFill>
            <a:srgbClr val="FFFFFF">
              <a:alpha val="0"/>
            </a:srgbClr>
          </a:solidFill>
          <a:ln w="7620">
            <a:solidFill>
              <a:srgbClr val="D7E0E6"/>
            </a:solidFill>
            <a:prstDash val="solid"/>
          </a:ln>
        </p:spPr>
      </p:sp>
      <p:sp>
        <p:nvSpPr>
          <p:cNvPr id="35" name="Shape 27"/>
          <p:cNvSpPr/>
          <p:nvPr/>
        </p:nvSpPr>
        <p:spPr>
          <a:xfrm>
            <a:off x="804672" y="4142232"/>
            <a:ext cx="274320" cy="274320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36" name="Image 6" descr="/mnt/data/maup_deck_icons/people_C8952E_C8952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050" y="4191610"/>
            <a:ext cx="175565" cy="175565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188720" y="4077487"/>
            <a:ext cx="4717533" cy="4871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ru-RU" sz="1200" b="1" dirty="0"/>
              <a:t>ЛІДЕРСЬКІ ТА КОМУНІКАТИВНІ: </a:t>
            </a:r>
            <a:r>
              <a:rPr lang="ru-RU" sz="1100" dirty="0" err="1"/>
              <a:t>мотивація</a:t>
            </a:r>
            <a:r>
              <a:rPr lang="ru-RU" sz="1100" dirty="0"/>
              <a:t> людей і команд, </a:t>
            </a:r>
            <a:r>
              <a:rPr lang="ru-RU" sz="1100" dirty="0" err="1"/>
              <a:t>ефективні</a:t>
            </a:r>
            <a:r>
              <a:rPr lang="ru-RU" sz="1100" dirty="0"/>
              <a:t> </a:t>
            </a:r>
            <a:r>
              <a:rPr lang="ru-RU" sz="1100" dirty="0" err="1"/>
              <a:t>професійні</a:t>
            </a:r>
            <a:r>
              <a:rPr lang="ru-RU" sz="1100" dirty="0"/>
              <a:t> </a:t>
            </a:r>
            <a:r>
              <a:rPr lang="ru-RU" sz="1100" dirty="0" err="1"/>
              <a:t>комунікації</a:t>
            </a:r>
            <a:r>
              <a:rPr lang="ru-RU" sz="1100" dirty="0"/>
              <a:t>; </a:t>
            </a:r>
            <a:r>
              <a:rPr lang="ru-RU" sz="1100" dirty="0" err="1"/>
              <a:t>етичне</a:t>
            </a:r>
            <a:r>
              <a:rPr lang="ru-RU" sz="1100" dirty="0"/>
              <a:t> та </a:t>
            </a:r>
            <a:r>
              <a:rPr lang="ru-RU" sz="1100" dirty="0" err="1"/>
              <a:t>соціально</a:t>
            </a:r>
            <a:r>
              <a:rPr lang="ru-RU" sz="1100" dirty="0"/>
              <a:t> </a:t>
            </a:r>
            <a:r>
              <a:rPr lang="ru-RU" sz="1100" dirty="0" err="1"/>
              <a:t>відповідальне</a:t>
            </a:r>
            <a:r>
              <a:rPr lang="ru-RU" sz="1100" dirty="0"/>
              <a:t> </a:t>
            </a:r>
            <a:r>
              <a:rPr lang="ru-RU" sz="1100" dirty="0" err="1"/>
              <a:t>управління</a:t>
            </a:r>
            <a:r>
              <a:rPr lang="ru-RU" sz="1100" dirty="0"/>
              <a:t>; </a:t>
            </a:r>
            <a:r>
              <a:rPr lang="ru-RU" sz="1100" dirty="0" err="1"/>
              <a:t>саморозвиток</a:t>
            </a:r>
            <a:r>
              <a:rPr lang="ru-RU" sz="1100" dirty="0"/>
              <a:t> і </a:t>
            </a:r>
            <a:r>
              <a:rPr lang="ru-RU" sz="1100" dirty="0" err="1"/>
              <a:t>навчання</a:t>
            </a:r>
            <a:r>
              <a:rPr lang="ru-RU" sz="1100" dirty="0"/>
              <a:t> </a:t>
            </a:r>
            <a:r>
              <a:rPr lang="ru-RU" sz="1100" dirty="0" err="1"/>
              <a:t>впродовж</a:t>
            </a:r>
            <a:r>
              <a:rPr lang="ru-RU" sz="1100" dirty="0"/>
              <a:t> </a:t>
            </a:r>
            <a:r>
              <a:rPr lang="ru-RU" sz="1100" dirty="0" err="1"/>
              <a:t>життя</a:t>
            </a:r>
            <a:endParaRPr lang="en-US" sz="1100" dirty="0"/>
          </a:p>
        </p:txBody>
      </p:sp>
      <p:sp>
        <p:nvSpPr>
          <p:cNvPr id="38" name="Shape 29"/>
          <p:cNvSpPr/>
          <p:nvPr/>
        </p:nvSpPr>
        <p:spPr>
          <a:xfrm>
            <a:off x="685799" y="4634229"/>
            <a:ext cx="5257801" cy="540064"/>
          </a:xfrm>
          <a:prstGeom prst="roundRect">
            <a:avLst>
              <a:gd name="adj" fmla="val 9211"/>
            </a:avLst>
          </a:prstGeom>
          <a:solidFill>
            <a:srgbClr val="FFFFFF">
              <a:alpha val="0"/>
            </a:srgbClr>
          </a:solidFill>
          <a:ln w="7620">
            <a:solidFill>
              <a:srgbClr val="D7E0E6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822960" y="4772130"/>
            <a:ext cx="274320" cy="274320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40" name="Image 7" descr="/mnt/data/maup_deck_icons/rocket_C8952E_C8952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353" y="4821507"/>
            <a:ext cx="175565" cy="175565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1170432" y="4648605"/>
            <a:ext cx="4645152" cy="51563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ru-RU" sz="1200" b="1" dirty="0"/>
              <a:t>АНАЛІТИЧНІ: </a:t>
            </a:r>
            <a:r>
              <a:rPr lang="ru-RU" sz="1100" dirty="0" err="1"/>
              <a:t>критичний</a:t>
            </a:r>
            <a:r>
              <a:rPr lang="ru-RU" sz="1100" dirty="0"/>
              <a:t> </a:t>
            </a:r>
            <a:r>
              <a:rPr lang="ru-RU" sz="1100" dirty="0" err="1"/>
              <a:t>аналіз</a:t>
            </a:r>
            <a:r>
              <a:rPr lang="ru-RU" sz="1100" dirty="0"/>
              <a:t> </a:t>
            </a:r>
            <a:r>
              <a:rPr lang="ru-RU" sz="1100" dirty="0" err="1" smtClean="0"/>
              <a:t>інформації;виявлення</a:t>
            </a:r>
            <a:r>
              <a:rPr lang="ru-RU" sz="1100" dirty="0" smtClean="0"/>
              <a:t> </a:t>
            </a:r>
            <a:r>
              <a:rPr lang="ru-RU" sz="1100" dirty="0" err="1"/>
              <a:t>управлінських</a:t>
            </a:r>
            <a:r>
              <a:rPr lang="ru-RU" sz="1100" dirty="0"/>
              <a:t> проблем; </a:t>
            </a:r>
            <a:r>
              <a:rPr lang="ru-RU" sz="1100" dirty="0" err="1"/>
              <a:t>обґрунтування</a:t>
            </a:r>
            <a:r>
              <a:rPr lang="ru-RU" sz="1100" dirty="0"/>
              <a:t> </a:t>
            </a:r>
            <a:r>
              <a:rPr lang="ru-RU" sz="1100" dirty="0" err="1"/>
              <a:t>рішень</a:t>
            </a:r>
            <a:r>
              <a:rPr lang="ru-RU" sz="1100" dirty="0"/>
              <a:t> в </a:t>
            </a:r>
            <a:r>
              <a:rPr lang="ru-RU" sz="1100" dirty="0" err="1"/>
              <a:t>умовах</a:t>
            </a:r>
            <a:r>
              <a:rPr lang="ru-RU" sz="1100" dirty="0"/>
              <a:t> </a:t>
            </a:r>
            <a:r>
              <a:rPr lang="ru-RU" sz="1100" dirty="0" err="1"/>
              <a:t>невизначеності</a:t>
            </a:r>
            <a:r>
              <a:rPr lang="ru-RU" sz="1100" dirty="0"/>
              <a:t>; </a:t>
            </a:r>
            <a:r>
              <a:rPr lang="ru-RU" sz="1100" dirty="0" err="1"/>
              <a:t>проведення</a:t>
            </a:r>
            <a:r>
              <a:rPr lang="ru-RU" sz="1100" dirty="0"/>
              <a:t> </a:t>
            </a:r>
            <a:r>
              <a:rPr lang="ru-RU" sz="1100" dirty="0" err="1"/>
              <a:t>досліджень</a:t>
            </a:r>
            <a:r>
              <a:rPr lang="ru-RU" sz="1100" dirty="0"/>
              <a:t>.</a:t>
            </a:r>
            <a:endParaRPr lang="en-US" sz="1060" dirty="0"/>
          </a:p>
        </p:txBody>
      </p:sp>
      <p:sp>
        <p:nvSpPr>
          <p:cNvPr id="42" name="Shape 32"/>
          <p:cNvSpPr/>
          <p:nvPr/>
        </p:nvSpPr>
        <p:spPr>
          <a:xfrm>
            <a:off x="6199632" y="1828800"/>
            <a:ext cx="0" cy="3291840"/>
          </a:xfrm>
          <a:prstGeom prst="line">
            <a:avLst/>
          </a:prstGeom>
          <a:noFill/>
          <a:ln w="10160">
            <a:solidFill>
              <a:srgbClr val="C8952E"/>
            </a:solidFill>
            <a:prstDash val="solid"/>
            <a:tailEnd type="oval"/>
          </a:ln>
        </p:spPr>
      </p:sp>
      <p:sp>
        <p:nvSpPr>
          <p:cNvPr id="43" name="Text 33"/>
          <p:cNvSpPr/>
          <p:nvPr/>
        </p:nvSpPr>
        <p:spPr>
          <a:xfrm>
            <a:off x="7187184" y="193852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454"/>
                </a:solidFill>
              </a:rPr>
              <a:t>Кар’єрні ролі</a:t>
            </a:r>
            <a:endParaRPr lang="en-US" sz="1550" dirty="0"/>
          </a:p>
        </p:txBody>
      </p:sp>
      <p:sp>
        <p:nvSpPr>
          <p:cNvPr id="44" name="Shape 34"/>
          <p:cNvSpPr/>
          <p:nvPr/>
        </p:nvSpPr>
        <p:spPr>
          <a:xfrm>
            <a:off x="6812280" y="1920240"/>
            <a:ext cx="292608" cy="292608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45" name="Image 8" descr="/mnt/data/maup_deck_icons/briefcase_C8952E_C8952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4949" y="1972909"/>
            <a:ext cx="187269" cy="187269"/>
          </a:xfrm>
          <a:prstGeom prst="rect">
            <a:avLst/>
          </a:prstGeom>
        </p:spPr>
      </p:pic>
      <p:sp>
        <p:nvSpPr>
          <p:cNvPr id="46" name="Shape 35"/>
          <p:cNvSpPr/>
          <p:nvPr/>
        </p:nvSpPr>
        <p:spPr>
          <a:xfrm>
            <a:off x="6812280" y="2414016"/>
            <a:ext cx="4617720" cy="557784"/>
          </a:xfrm>
          <a:prstGeom prst="roundRect">
            <a:avLst>
              <a:gd name="adj" fmla="val 6557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E0E6"/>
            </a:solidFill>
            <a:prstDash val="solid"/>
          </a:ln>
        </p:spPr>
      </p:sp>
      <p:pic>
        <p:nvPicPr>
          <p:cNvPr id="47" name="Image 9" descr="/mnt/data/maup_deck_icons/building_071D35_C895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3448" y="2523744"/>
            <a:ext cx="347472" cy="347472"/>
          </a:xfrm>
          <a:prstGeom prst="rect">
            <a:avLst/>
          </a:prstGeom>
        </p:spPr>
      </p:pic>
      <p:sp>
        <p:nvSpPr>
          <p:cNvPr id="48" name="Shape 36"/>
          <p:cNvSpPr/>
          <p:nvPr/>
        </p:nvSpPr>
        <p:spPr>
          <a:xfrm>
            <a:off x="7744968" y="2532888"/>
            <a:ext cx="0" cy="320040"/>
          </a:xfrm>
          <a:prstGeom prst="line">
            <a:avLst/>
          </a:prstGeom>
          <a:noFill/>
          <a:ln w="11430">
            <a:solidFill>
              <a:srgbClr val="C8952E"/>
            </a:solidFill>
            <a:prstDash val="solid"/>
          </a:ln>
        </p:spPr>
      </p:sp>
      <p:sp>
        <p:nvSpPr>
          <p:cNvPr id="49" name="Text 37"/>
          <p:cNvSpPr/>
          <p:nvPr/>
        </p:nvSpPr>
        <p:spPr>
          <a:xfrm>
            <a:off x="7955280" y="253288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ru-RU" sz="1200" dirty="0"/>
              <a:t>СТРАТЕГІЧНИЙ </a:t>
            </a:r>
            <a:r>
              <a:rPr lang="ru-RU" sz="1200" dirty="0" smtClean="0"/>
              <a:t>МЕНЕДЖЕР</a:t>
            </a:r>
            <a:r>
              <a:rPr lang="ru-RU" sz="1200" b="1" dirty="0" smtClean="0"/>
              <a:t>, </a:t>
            </a:r>
            <a:r>
              <a:rPr lang="en-US" sz="1200" dirty="0"/>
              <a:t>PROJECT MANAGER</a:t>
            </a:r>
            <a:endParaRPr lang="ru-RU" sz="1200" dirty="0"/>
          </a:p>
        </p:txBody>
      </p:sp>
      <p:sp>
        <p:nvSpPr>
          <p:cNvPr id="50" name="Shape 38"/>
          <p:cNvSpPr/>
          <p:nvPr/>
        </p:nvSpPr>
        <p:spPr>
          <a:xfrm>
            <a:off x="6812280" y="3076507"/>
            <a:ext cx="4617720" cy="557784"/>
          </a:xfrm>
          <a:prstGeom prst="roundRect">
            <a:avLst>
              <a:gd name="adj" fmla="val 6557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E0E6"/>
            </a:solidFill>
            <a:prstDash val="solid"/>
          </a:ln>
        </p:spPr>
      </p:sp>
      <p:pic>
        <p:nvPicPr>
          <p:cNvPr id="51" name="Image 10" descr="/mnt/data/maup_deck_icons/user_071D35_C8952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13448" y="3227832"/>
            <a:ext cx="347472" cy="347472"/>
          </a:xfrm>
          <a:prstGeom prst="rect">
            <a:avLst/>
          </a:prstGeom>
        </p:spPr>
      </p:pic>
      <p:sp>
        <p:nvSpPr>
          <p:cNvPr id="52" name="Shape 39"/>
          <p:cNvSpPr/>
          <p:nvPr/>
        </p:nvSpPr>
        <p:spPr>
          <a:xfrm>
            <a:off x="7744968" y="3236976"/>
            <a:ext cx="0" cy="320040"/>
          </a:xfrm>
          <a:prstGeom prst="line">
            <a:avLst/>
          </a:prstGeom>
          <a:noFill/>
          <a:ln w="11430">
            <a:solidFill>
              <a:srgbClr val="C8952E"/>
            </a:solidFill>
            <a:prstDash val="solid"/>
          </a:ln>
        </p:spPr>
      </p:sp>
      <p:sp>
        <p:nvSpPr>
          <p:cNvPr id="53" name="Text 40"/>
          <p:cNvSpPr/>
          <p:nvPr/>
        </p:nvSpPr>
        <p:spPr>
          <a:xfrm>
            <a:off x="7955280" y="3236976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ru-RU" sz="1200" dirty="0"/>
              <a:t>КЕРІВНИК </a:t>
            </a:r>
            <a:r>
              <a:rPr lang="ru-RU" sz="1200" dirty="0" smtClean="0"/>
              <a:t>БІЗНЕСУ, </a:t>
            </a:r>
            <a:r>
              <a:rPr lang="en-US" sz="1200" dirty="0"/>
              <a:t>BUSINESS DEVELOPMENT MANAGER</a:t>
            </a:r>
            <a:endParaRPr lang="en-US" sz="1140" dirty="0"/>
          </a:p>
        </p:txBody>
      </p:sp>
      <p:sp>
        <p:nvSpPr>
          <p:cNvPr id="54" name="Shape 41"/>
          <p:cNvSpPr/>
          <p:nvPr/>
        </p:nvSpPr>
        <p:spPr>
          <a:xfrm>
            <a:off x="6812280" y="3822192"/>
            <a:ext cx="4617720" cy="557784"/>
          </a:xfrm>
          <a:prstGeom prst="roundRect">
            <a:avLst>
              <a:gd name="adj" fmla="val 6557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E0E6"/>
            </a:solidFill>
            <a:prstDash val="solid"/>
          </a:ln>
        </p:spPr>
      </p:sp>
      <p:pic>
        <p:nvPicPr>
          <p:cNvPr id="55" name="Image 11" descr="/mnt/data/maup_deck_icons/lightbulb_071D35_C8952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13448" y="3931920"/>
            <a:ext cx="347472" cy="347472"/>
          </a:xfrm>
          <a:prstGeom prst="rect">
            <a:avLst/>
          </a:prstGeom>
        </p:spPr>
      </p:pic>
      <p:sp>
        <p:nvSpPr>
          <p:cNvPr id="56" name="Shape 42"/>
          <p:cNvSpPr/>
          <p:nvPr/>
        </p:nvSpPr>
        <p:spPr>
          <a:xfrm>
            <a:off x="7744968" y="3941064"/>
            <a:ext cx="0" cy="320040"/>
          </a:xfrm>
          <a:prstGeom prst="line">
            <a:avLst/>
          </a:prstGeom>
          <a:noFill/>
          <a:ln w="11430">
            <a:solidFill>
              <a:srgbClr val="C8952E"/>
            </a:solidFill>
            <a:prstDash val="solid"/>
          </a:ln>
        </p:spPr>
      </p:sp>
      <p:sp>
        <p:nvSpPr>
          <p:cNvPr id="57" name="Text 43"/>
          <p:cNvSpPr/>
          <p:nvPr/>
        </p:nvSpPr>
        <p:spPr>
          <a:xfrm>
            <a:off x="7955280" y="3941063"/>
            <a:ext cx="3474720" cy="40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200" dirty="0"/>
              <a:t>INNOVATION </a:t>
            </a:r>
            <a:r>
              <a:rPr lang="en-US" sz="1200" dirty="0" smtClean="0"/>
              <a:t>MANAGER</a:t>
            </a:r>
            <a:r>
              <a:rPr lang="uk-UA" sz="1200" dirty="0" smtClean="0"/>
              <a:t>, </a:t>
            </a:r>
            <a:r>
              <a:rPr lang="en-US" sz="1200" dirty="0"/>
              <a:t>STARTUP </a:t>
            </a:r>
            <a:r>
              <a:rPr lang="en-US" sz="1200" dirty="0" smtClean="0"/>
              <a:t>MANAGER</a:t>
            </a:r>
            <a:r>
              <a:rPr lang="uk-UA" sz="1200" dirty="0" smtClean="0"/>
              <a:t>, </a:t>
            </a:r>
            <a:r>
              <a:rPr lang="en-US" sz="1200" dirty="0"/>
              <a:t>CONSULTANT / BUSINESS ANALYST</a:t>
            </a:r>
            <a:endParaRPr lang="en-US" sz="1200" dirty="0"/>
          </a:p>
        </p:txBody>
      </p:sp>
      <p:sp>
        <p:nvSpPr>
          <p:cNvPr id="58" name="Shape 44"/>
          <p:cNvSpPr/>
          <p:nvPr/>
        </p:nvSpPr>
        <p:spPr>
          <a:xfrm>
            <a:off x="6812280" y="4526280"/>
            <a:ext cx="4617720" cy="557784"/>
          </a:xfrm>
          <a:prstGeom prst="roundRect">
            <a:avLst>
              <a:gd name="adj" fmla="val 6557"/>
            </a:avLst>
          </a:prstGeom>
          <a:solidFill>
            <a:srgbClr val="FFFFFF">
              <a:alpha val="0"/>
            </a:srgbClr>
          </a:solidFill>
          <a:ln w="10160">
            <a:solidFill>
              <a:srgbClr val="D7E0E6"/>
            </a:solidFill>
            <a:prstDash val="solid"/>
          </a:ln>
        </p:spPr>
      </p:sp>
      <p:pic>
        <p:nvPicPr>
          <p:cNvPr id="59" name="Image 12" descr="/mnt/data/maup_deck_icons/clipboard_071D35_C8952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13448" y="4636008"/>
            <a:ext cx="347472" cy="347472"/>
          </a:xfrm>
          <a:prstGeom prst="rect">
            <a:avLst/>
          </a:prstGeom>
        </p:spPr>
      </p:pic>
      <p:sp>
        <p:nvSpPr>
          <p:cNvPr id="60" name="Shape 45"/>
          <p:cNvSpPr/>
          <p:nvPr/>
        </p:nvSpPr>
        <p:spPr>
          <a:xfrm>
            <a:off x="7744968" y="4645152"/>
            <a:ext cx="0" cy="320040"/>
          </a:xfrm>
          <a:prstGeom prst="line">
            <a:avLst/>
          </a:prstGeom>
          <a:noFill/>
          <a:ln w="11430">
            <a:solidFill>
              <a:srgbClr val="C8952E"/>
            </a:solidFill>
            <a:prstDash val="solid"/>
          </a:ln>
        </p:spPr>
      </p:sp>
      <p:sp>
        <p:nvSpPr>
          <p:cNvPr id="61" name="Text 46"/>
          <p:cNvSpPr/>
          <p:nvPr/>
        </p:nvSpPr>
        <p:spPr>
          <a:xfrm>
            <a:off x="7955280" y="4645152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00" dirty="0"/>
              <a:t>HR / PEOPLE MANAGER</a:t>
            </a:r>
            <a:endParaRPr lang="en-US" sz="1140" dirty="0"/>
          </a:p>
        </p:txBody>
      </p:sp>
      <p:sp>
        <p:nvSpPr>
          <p:cNvPr id="62" name="Shape 47"/>
          <p:cNvSpPr/>
          <p:nvPr/>
        </p:nvSpPr>
        <p:spPr>
          <a:xfrm>
            <a:off x="2057400" y="5201506"/>
            <a:ext cx="8046720" cy="438912"/>
          </a:xfrm>
          <a:prstGeom prst="roundRect">
            <a:avLst>
              <a:gd name="adj" fmla="val 10417"/>
            </a:avLst>
          </a:prstGeom>
          <a:solidFill>
            <a:srgbClr val="FFFFFF">
              <a:alpha val="0"/>
            </a:srgbClr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63" name="Shape 48"/>
          <p:cNvSpPr/>
          <p:nvPr/>
        </p:nvSpPr>
        <p:spPr>
          <a:xfrm>
            <a:off x="2173711" y="5211042"/>
            <a:ext cx="265176" cy="265176"/>
          </a:xfrm>
          <a:prstGeom prst="ellipse">
            <a:avLst/>
          </a:prstGeom>
          <a:solidFill>
            <a:srgbClr val="06213B"/>
          </a:solidFill>
          <a:ln w="17780">
            <a:solidFill>
              <a:srgbClr val="06213B"/>
            </a:solidFill>
            <a:prstDash val="solid"/>
          </a:ln>
        </p:spPr>
      </p:sp>
      <p:pic>
        <p:nvPicPr>
          <p:cNvPr id="64" name="Image 13" descr="/mnt/data/maup_deck_icons/cap_C8952E_C8952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11262" y="5252810"/>
            <a:ext cx="169713" cy="169713"/>
          </a:xfrm>
          <a:prstGeom prst="rect">
            <a:avLst/>
          </a:prstGeom>
        </p:spPr>
      </p:pic>
      <p:sp>
        <p:nvSpPr>
          <p:cNvPr id="65" name="Text 49"/>
          <p:cNvSpPr/>
          <p:nvPr/>
        </p:nvSpPr>
        <p:spPr>
          <a:xfrm>
            <a:off x="2630093" y="5258391"/>
            <a:ext cx="7452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071D35"/>
                </a:solidFill>
              </a:rPr>
              <a:t>Також — готовність до подальшого навчання та програм третього рівня вищої освіти.</a:t>
            </a:r>
            <a:endParaRPr lang="en-US" sz="1300" dirty="0"/>
          </a:p>
        </p:txBody>
      </p:sp>
      <p:sp>
        <p:nvSpPr>
          <p:cNvPr id="68" name="Прямоугольник 67"/>
          <p:cNvSpPr/>
          <p:nvPr/>
        </p:nvSpPr>
        <p:spPr>
          <a:xfrm>
            <a:off x="2029968" y="5677851"/>
            <a:ext cx="78457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/>
              <a:t>ОПП «Менеджмент» не </a:t>
            </a:r>
            <a:r>
              <a:rPr lang="ru-RU" sz="1200" dirty="0" err="1"/>
              <a:t>обмежує</a:t>
            </a:r>
            <a:r>
              <a:rPr lang="ru-RU" sz="1200" dirty="0"/>
              <a:t> </a:t>
            </a:r>
            <a:r>
              <a:rPr lang="ru-RU" sz="1200" dirty="0" err="1"/>
              <a:t>випускника</a:t>
            </a:r>
            <a:r>
              <a:rPr lang="ru-RU" sz="1200" dirty="0"/>
              <a:t> </a:t>
            </a:r>
            <a:r>
              <a:rPr lang="ru-RU" sz="1200" dirty="0" err="1"/>
              <a:t>однією</a:t>
            </a:r>
            <a:r>
              <a:rPr lang="ru-RU" sz="1200" dirty="0"/>
              <a:t> </a:t>
            </a:r>
            <a:r>
              <a:rPr lang="ru-RU" sz="1200" dirty="0" err="1" smtClean="0"/>
              <a:t>посадою</a:t>
            </a:r>
            <a:r>
              <a:rPr lang="ru-RU" sz="1200" dirty="0" smtClean="0"/>
              <a:t> – вона </a:t>
            </a:r>
            <a:r>
              <a:rPr lang="ru-RU" sz="1200" dirty="0" err="1"/>
              <a:t>формує</a:t>
            </a:r>
            <a:r>
              <a:rPr lang="ru-RU" sz="1200" dirty="0"/>
              <a:t> широкий спектр </a:t>
            </a:r>
            <a:r>
              <a:rPr lang="ru-RU" sz="1200" dirty="0" err="1"/>
              <a:t>управлінських</a:t>
            </a:r>
            <a:r>
              <a:rPr lang="ru-RU" sz="1200" dirty="0"/>
              <a:t> ролей і </a:t>
            </a:r>
            <a:r>
              <a:rPr lang="ru-RU" sz="1200" dirty="0" err="1"/>
              <a:t>дозволяє</a:t>
            </a:r>
            <a:r>
              <a:rPr lang="ru-RU" sz="1200" dirty="0"/>
              <a:t> </a:t>
            </a:r>
            <a:r>
              <a:rPr lang="ru-RU" sz="1200" dirty="0" err="1"/>
              <a:t>будувати</a:t>
            </a:r>
            <a:r>
              <a:rPr lang="ru-RU" sz="1200" dirty="0"/>
              <a:t> </a:t>
            </a:r>
            <a:r>
              <a:rPr lang="ru-RU" sz="1200" dirty="0" err="1"/>
              <a:t>власну</a:t>
            </a:r>
            <a:r>
              <a:rPr lang="ru-RU" sz="1200" dirty="0"/>
              <a:t> </a:t>
            </a:r>
            <a:r>
              <a:rPr lang="ru-RU" sz="1200" dirty="0" err="1"/>
              <a:t>кар’єрну</a:t>
            </a:r>
            <a:r>
              <a:rPr lang="ru-RU" sz="1200" dirty="0"/>
              <a:t> </a:t>
            </a:r>
            <a:r>
              <a:rPr lang="ru-RU" sz="1200" dirty="0" err="1"/>
              <a:t>траєкторію</a:t>
            </a:r>
            <a:r>
              <a:rPr lang="ru-RU" sz="12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7432" cy="566928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46888" y="155448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952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UQAF-2026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21240" y="45720"/>
            <a:ext cx="2057400" cy="1234440"/>
          </a:xfrm>
          <a:prstGeom prst="arc">
            <a:avLst/>
          </a:prstGeom>
          <a:solidFill>
            <a:srgbClr val="FFFFFF">
              <a:alpha val="0"/>
            </a:srgbClr>
          </a:solidFill>
          <a:ln w="10160">
            <a:solidFill>
              <a:srgbClr val="DDE8EA">
                <a:alpha val="38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31552" y="201168"/>
            <a:ext cx="1691640" cy="1005840"/>
          </a:xfrm>
          <a:prstGeom prst="arc">
            <a:avLst/>
          </a:prstGeom>
          <a:solidFill>
            <a:srgbClr val="FFFFFF">
              <a:alpha val="0"/>
            </a:srgbClr>
          </a:solidFill>
          <a:ln w="8890">
            <a:solidFill>
              <a:srgbClr val="DDE8EA">
                <a:alpha val="3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272784"/>
            <a:ext cx="12191695" cy="585216"/>
          </a:xfrm>
          <a:prstGeom prst="rect">
            <a:avLst/>
          </a:prstGeom>
          <a:solidFill>
            <a:srgbClr val="06213B"/>
          </a:solidFill>
          <a:ln w="12700">
            <a:solidFill>
              <a:srgbClr val="0621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6199632"/>
            <a:ext cx="12191695" cy="22860"/>
          </a:xfrm>
          <a:prstGeom prst="rect">
            <a:avLst/>
          </a:prstGeom>
          <a:solidFill>
            <a:srgbClr val="C8952E"/>
          </a:solidFill>
          <a:ln w="12700">
            <a:solidFill>
              <a:srgbClr val="C895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51052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D9E9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ПрАТ «ВНЗ «Міжрегіональна Академія управління персоналом»</a:t>
            </a:r>
            <a:endParaRPr lang="en-US" sz="770" dirty="0"/>
          </a:p>
        </p:txBody>
      </p:sp>
      <p:sp>
        <p:nvSpPr>
          <p:cNvPr id="10" name="Shape 8"/>
          <p:cNvSpPr/>
          <p:nvPr/>
        </p:nvSpPr>
        <p:spPr>
          <a:xfrm>
            <a:off x="10104120" y="5687568"/>
            <a:ext cx="1554480" cy="393192"/>
          </a:xfrm>
          <a:prstGeom prst="roundRect">
            <a:avLst>
              <a:gd name="adj" fmla="val 18605"/>
            </a:avLst>
          </a:prstGeom>
          <a:solidFill>
            <a:srgbClr val="FFFFFF">
              <a:alpha val="0"/>
            </a:srgbClr>
          </a:solidFill>
          <a:ln w="6350">
            <a:solidFill>
              <a:srgbClr val="EAF0F3"/>
            </a:solidFill>
            <a:prstDash val="solid"/>
          </a:ln>
        </p:spPr>
      </p:sp>
      <p:pic>
        <p:nvPicPr>
          <p:cNvPr id="11" name="Image 0" descr="/mnt/data/d77228bd-71cc-4807-bc16-3df5f0064b8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3848" y="5760720"/>
            <a:ext cx="1325880" cy="38404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621792" y="868680"/>
            <a:ext cx="5943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Чому ця практика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варта поширення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640080" y="1435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0E54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Підсумок для професійної спільноти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640080" y="1746504"/>
            <a:ext cx="4023360" cy="0"/>
          </a:xfrm>
          <a:prstGeom prst="line">
            <a:avLst/>
          </a:prstGeom>
          <a:noFill/>
          <a:ln w="17780">
            <a:solidFill>
              <a:srgbClr val="C8952E"/>
            </a:solidFill>
            <a:prstDash val="solid"/>
            <a:headEnd type="none"/>
            <a:tailEnd type="oval"/>
          </a:ln>
        </p:spPr>
      </p:sp>
      <p:sp>
        <p:nvSpPr>
          <p:cNvPr id="15" name="Shape 12"/>
          <p:cNvSpPr/>
          <p:nvPr/>
        </p:nvSpPr>
        <p:spPr>
          <a:xfrm>
            <a:off x="777240" y="3063240"/>
            <a:ext cx="640080" cy="64008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8952E"/>
            </a:solidFill>
            <a:prstDash val="solid"/>
          </a:ln>
        </p:spPr>
      </p:sp>
      <p:pic>
        <p:nvPicPr>
          <p:cNvPr id="16" name="Image 1" descr="/mnt/data/maup_deck_icons/quality_071D35_C895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454" y="3178454"/>
            <a:ext cx="409651" cy="409651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1581912" y="3035808"/>
            <a:ext cx="310896" cy="310896"/>
          </a:xfrm>
          <a:prstGeom prst="ellipse">
            <a:avLst/>
          </a:prstGeom>
          <a:solidFill>
            <a:srgbClr val="0E5454"/>
          </a:solidFill>
          <a:ln w="12700">
            <a:solidFill>
              <a:srgbClr val="0E545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581912" y="309067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1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2011680" y="30449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1D35"/>
                </a:solidFill>
              </a:rPr>
              <a:t>Якість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1801368" y="3044952"/>
            <a:ext cx="0" cy="969264"/>
          </a:xfrm>
          <a:prstGeom prst="line">
            <a:avLst/>
          </a:prstGeom>
          <a:noFill/>
          <a:ln w="10160">
            <a:solidFill>
              <a:srgbClr val="D7E0E6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2011680" y="3410712"/>
            <a:ext cx="196596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071D35"/>
                </a:solidFill>
              </a:rPr>
              <a:t>Системне оновлення програми через стейкголдерську взаємодію та зовнішню експертизу.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4480560" y="3063240"/>
            <a:ext cx="640080" cy="64008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8952E"/>
            </a:solidFill>
            <a:prstDash val="solid"/>
          </a:ln>
        </p:spPr>
      </p:sp>
      <p:pic>
        <p:nvPicPr>
          <p:cNvPr id="23" name="Image 2" descr="/mnt/data/maup_deck_icons/briefcase_071D35_C8952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774" y="3178454"/>
            <a:ext cx="409651" cy="409651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5285232" y="3035808"/>
            <a:ext cx="310896" cy="310896"/>
          </a:xfrm>
          <a:prstGeom prst="ellipse">
            <a:avLst/>
          </a:prstGeom>
          <a:solidFill>
            <a:srgbClr val="0E5454"/>
          </a:solidFill>
          <a:ln w="12700">
            <a:solidFill>
              <a:srgbClr val="0E5454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5285232" y="309067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2</a:t>
            </a:r>
            <a:endParaRPr lang="en-US" sz="1050" dirty="0"/>
          </a:p>
        </p:txBody>
      </p:sp>
      <p:sp>
        <p:nvSpPr>
          <p:cNvPr id="26" name="Text 21"/>
          <p:cNvSpPr/>
          <p:nvPr/>
        </p:nvSpPr>
        <p:spPr>
          <a:xfrm>
            <a:off x="5715000" y="30449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1D35"/>
                </a:solidFill>
              </a:rPr>
              <a:t>Практика</a:t>
            </a:r>
            <a:endParaRPr lang="en-US" sz="1600" dirty="0"/>
          </a:p>
        </p:txBody>
      </p:sp>
      <p:sp>
        <p:nvSpPr>
          <p:cNvPr id="27" name="Shape 22"/>
          <p:cNvSpPr/>
          <p:nvPr/>
        </p:nvSpPr>
        <p:spPr>
          <a:xfrm>
            <a:off x="5504688" y="3044952"/>
            <a:ext cx="0" cy="969264"/>
          </a:xfrm>
          <a:prstGeom prst="line">
            <a:avLst/>
          </a:prstGeom>
          <a:noFill/>
          <a:ln w="10160">
            <a:solidFill>
              <a:srgbClr val="D7E0E6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5715000" y="3410712"/>
            <a:ext cx="196596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071D35"/>
                </a:solidFill>
              </a:rPr>
              <a:t>Навчання переводить знання у реальні управлінські рішення, проєкти та професійні дії.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8183880" y="3063240"/>
            <a:ext cx="640080" cy="640080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8952E"/>
            </a:solidFill>
            <a:prstDash val="solid"/>
          </a:ln>
        </p:spPr>
      </p:sp>
      <p:pic>
        <p:nvPicPr>
          <p:cNvPr id="30" name="Image 3" descr="/mnt/data/maup_deck_icons/lightbulb_071D35_C8952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9094" y="3178454"/>
            <a:ext cx="409651" cy="409651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8988552" y="3035808"/>
            <a:ext cx="310896" cy="310896"/>
          </a:xfrm>
          <a:prstGeom prst="ellipse">
            <a:avLst/>
          </a:prstGeom>
          <a:solidFill>
            <a:srgbClr val="0E5454"/>
          </a:solidFill>
          <a:ln w="12700">
            <a:solidFill>
              <a:srgbClr val="0E5454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8988552" y="3090672"/>
            <a:ext cx="310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3</a:t>
            </a:r>
            <a:endParaRPr lang="en-US" sz="1050" dirty="0"/>
          </a:p>
        </p:txBody>
      </p:sp>
      <p:sp>
        <p:nvSpPr>
          <p:cNvPr id="33" name="Text 27"/>
          <p:cNvSpPr/>
          <p:nvPr/>
        </p:nvSpPr>
        <p:spPr>
          <a:xfrm>
            <a:off x="9418320" y="30449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71D35"/>
                </a:solidFill>
              </a:rPr>
              <a:t>Інновації</a:t>
            </a:r>
            <a:endParaRPr lang="en-US" sz="1600" dirty="0"/>
          </a:p>
        </p:txBody>
      </p:sp>
      <p:sp>
        <p:nvSpPr>
          <p:cNvPr id="34" name="Shape 28"/>
          <p:cNvSpPr/>
          <p:nvPr/>
        </p:nvSpPr>
        <p:spPr>
          <a:xfrm>
            <a:off x="9208008" y="3044952"/>
            <a:ext cx="0" cy="969264"/>
          </a:xfrm>
          <a:prstGeom prst="line">
            <a:avLst/>
          </a:prstGeom>
          <a:noFill/>
          <a:ln w="10160">
            <a:solidFill>
              <a:srgbClr val="D7E0E6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9418320" y="3410712"/>
            <a:ext cx="196596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071D35"/>
                </a:solidFill>
              </a:rPr>
              <a:t>Програма формує сучасне стратегічне, цифрове та підприємницьке мислення менеджера.</a:t>
            </a:r>
            <a:endParaRPr lang="en-US" sz="1050" dirty="0"/>
          </a:p>
        </p:txBody>
      </p:sp>
      <p:sp>
        <p:nvSpPr>
          <p:cNvPr id="36" name="Shape 30"/>
          <p:cNvSpPr/>
          <p:nvPr/>
        </p:nvSpPr>
        <p:spPr>
          <a:xfrm>
            <a:off x="1554480" y="4590288"/>
            <a:ext cx="9098280" cy="612648"/>
          </a:xfrm>
          <a:prstGeom prst="roundRect">
            <a:avLst>
              <a:gd name="adj" fmla="val 7463"/>
            </a:avLst>
          </a:prstGeom>
          <a:solidFill>
            <a:srgbClr val="FFFFFF">
              <a:alpha val="0"/>
            </a:srgbClr>
          </a:solidFill>
          <a:ln w="10160">
            <a:solidFill>
              <a:srgbClr val="C8952E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1773936" y="4690872"/>
            <a:ext cx="384048" cy="384048"/>
          </a:xfrm>
          <a:prstGeom prst="ellipse">
            <a:avLst/>
          </a:prstGeom>
          <a:solidFill>
            <a:srgbClr val="FFFFFF"/>
          </a:solidFill>
          <a:ln w="17780">
            <a:solidFill>
              <a:srgbClr val="C8952E"/>
            </a:solidFill>
            <a:prstDash val="solid"/>
          </a:ln>
        </p:spPr>
      </p:sp>
      <p:pic>
        <p:nvPicPr>
          <p:cNvPr id="38" name="Image 4" descr="/mnt/data/maup_deck_icons/shield_C8952E_C8952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3065" y="4760001"/>
            <a:ext cx="245791" cy="245791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2377440" y="4709160"/>
            <a:ext cx="7726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071D35"/>
                </a:solidFill>
              </a:rPr>
              <a:t>ОПП «Менеджмент» МАУП — </a:t>
            </a:r>
            <a:r>
              <a:rPr lang="en-US" sz="1420" b="1" dirty="0" err="1">
                <a:solidFill>
                  <a:srgbClr val="071D35"/>
                </a:solidFill>
              </a:rPr>
              <a:t>це</a:t>
            </a:r>
            <a:r>
              <a:rPr lang="en-US" sz="1420" b="1" dirty="0">
                <a:solidFill>
                  <a:srgbClr val="071D35"/>
                </a:solidFill>
              </a:rPr>
              <a:t> </a:t>
            </a:r>
            <a:r>
              <a:rPr lang="uk-UA" sz="1420" b="1" dirty="0" smtClean="0">
                <a:solidFill>
                  <a:srgbClr val="071D35"/>
                </a:solidFill>
              </a:rPr>
              <a:t>програма</a:t>
            </a:r>
            <a:r>
              <a:rPr lang="en-US" sz="1420" b="1" dirty="0" smtClean="0">
                <a:solidFill>
                  <a:srgbClr val="071D35"/>
                </a:solidFill>
              </a:rPr>
              <a:t> </a:t>
            </a:r>
            <a:r>
              <a:rPr lang="en-US" sz="1420" b="1" dirty="0">
                <a:solidFill>
                  <a:srgbClr val="071D35"/>
                </a:solidFill>
              </a:rPr>
              <a:t>підготовки магістрів,</a:t>
            </a:r>
            <a:endParaRPr lang="en-US" sz="1420" dirty="0"/>
          </a:p>
          <a:p>
            <a:pPr marL="0" indent="0" algn="ctr">
              <a:buNone/>
            </a:pPr>
            <a:r>
              <a:rPr lang="en-US" sz="1420" b="1" dirty="0">
                <a:solidFill>
                  <a:srgbClr val="071D35"/>
                </a:solidFill>
              </a:rPr>
              <a:t>орієнтована на рішення, відповідальність і розвиток.</a:t>
            </a:r>
            <a:endParaRPr lang="en-US" sz="1420" dirty="0"/>
          </a:p>
        </p:txBody>
      </p:sp>
      <p:sp>
        <p:nvSpPr>
          <p:cNvPr id="40" name="Shape 33"/>
          <p:cNvSpPr/>
          <p:nvPr/>
        </p:nvSpPr>
        <p:spPr>
          <a:xfrm>
            <a:off x="4343400" y="5413248"/>
            <a:ext cx="411480" cy="411480"/>
          </a:xfrm>
          <a:prstGeom prst="ellipse">
            <a:avLst/>
          </a:prstGeom>
          <a:solidFill>
            <a:srgbClr val="06213B"/>
          </a:solidFill>
          <a:ln w="17780">
            <a:solidFill>
              <a:srgbClr val="C8952E"/>
            </a:solidFill>
            <a:prstDash val="solid"/>
          </a:ln>
        </p:spPr>
      </p:sp>
      <p:pic>
        <p:nvPicPr>
          <p:cNvPr id="41" name="Image 5" descr="/mnt/data/maup_deck_icons/handshake_C8952E_C8952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7466" y="5487314"/>
            <a:ext cx="263347" cy="263347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4864608" y="5422392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71D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739</Words>
  <Application>Microsoft Office PowerPoint</Application>
  <PresentationFormat>Широкоэкранный</PresentationFormat>
  <Paragraphs>189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Georgia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МАУП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 знань до управлінських рішень — ОПП Менеджмент МАУП</dc:title>
  <dc:subject>UQAF-2026 presentation</dc:subject>
  <dc:creator>OpenAI</dc:creator>
  <cp:lastModifiedBy>lenovo</cp:lastModifiedBy>
  <cp:revision>29</cp:revision>
  <dcterms:created xsi:type="dcterms:W3CDTF">2026-08-15T08:49:13Z</dcterms:created>
  <dcterms:modified xsi:type="dcterms:W3CDTF">2026-08-15T13:55:09Z</dcterms:modified>
</cp:coreProperties>
</file>